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5" r:id="rId2"/>
    <p:sldMasterId id="2147483834" r:id="rId3"/>
    <p:sldMasterId id="2147483872" r:id="rId4"/>
    <p:sldMasterId id="2147483897" r:id="rId5"/>
    <p:sldMasterId id="2147483909" r:id="rId6"/>
    <p:sldMasterId id="2147483921" r:id="rId7"/>
  </p:sldMasterIdLst>
  <p:notesMasterIdLst>
    <p:notesMasterId r:id="rId77"/>
  </p:notesMasterIdLst>
  <p:sldIdLst>
    <p:sldId id="256" r:id="rId8"/>
    <p:sldId id="588" r:id="rId9"/>
    <p:sldId id="669" r:id="rId10"/>
    <p:sldId id="670" r:id="rId11"/>
    <p:sldId id="671" r:id="rId12"/>
    <p:sldId id="672" r:id="rId13"/>
    <p:sldId id="589" r:id="rId14"/>
    <p:sldId id="673" r:id="rId15"/>
    <p:sldId id="674" r:id="rId16"/>
    <p:sldId id="675" r:id="rId17"/>
    <p:sldId id="676" r:id="rId18"/>
    <p:sldId id="590" r:id="rId19"/>
    <p:sldId id="677" r:id="rId20"/>
    <p:sldId id="678" r:id="rId21"/>
    <p:sldId id="679" r:id="rId22"/>
    <p:sldId id="680" r:id="rId23"/>
    <p:sldId id="681" r:id="rId24"/>
    <p:sldId id="682" r:id="rId25"/>
    <p:sldId id="683" r:id="rId26"/>
    <p:sldId id="684" r:id="rId27"/>
    <p:sldId id="685" r:id="rId28"/>
    <p:sldId id="594" r:id="rId29"/>
    <p:sldId id="604" r:id="rId30"/>
    <p:sldId id="605" r:id="rId31"/>
    <p:sldId id="606" r:id="rId32"/>
    <p:sldId id="607" r:id="rId33"/>
    <p:sldId id="608" r:id="rId34"/>
    <p:sldId id="609" r:id="rId35"/>
    <p:sldId id="610" r:id="rId36"/>
    <p:sldId id="611" r:id="rId37"/>
    <p:sldId id="595" r:id="rId38"/>
    <p:sldId id="612" r:id="rId39"/>
    <p:sldId id="613" r:id="rId40"/>
    <p:sldId id="614" r:id="rId41"/>
    <p:sldId id="615" r:id="rId42"/>
    <p:sldId id="616" r:id="rId43"/>
    <p:sldId id="617" r:id="rId44"/>
    <p:sldId id="618" r:id="rId45"/>
    <p:sldId id="619" r:id="rId46"/>
    <p:sldId id="620" r:id="rId47"/>
    <p:sldId id="621" r:id="rId48"/>
    <p:sldId id="622" r:id="rId49"/>
    <p:sldId id="623" r:id="rId50"/>
    <p:sldId id="624" r:id="rId51"/>
    <p:sldId id="597" r:id="rId52"/>
    <p:sldId id="625" r:id="rId53"/>
    <p:sldId id="626" r:id="rId54"/>
    <p:sldId id="627" r:id="rId55"/>
    <p:sldId id="628" r:id="rId56"/>
    <p:sldId id="629" r:id="rId57"/>
    <p:sldId id="630" r:id="rId58"/>
    <p:sldId id="631" r:id="rId59"/>
    <p:sldId id="598" r:id="rId60"/>
    <p:sldId id="632" r:id="rId61"/>
    <p:sldId id="633" r:id="rId62"/>
    <p:sldId id="634" r:id="rId63"/>
    <p:sldId id="635" r:id="rId64"/>
    <p:sldId id="636" r:id="rId65"/>
    <p:sldId id="637" r:id="rId66"/>
    <p:sldId id="638" r:id="rId67"/>
    <p:sldId id="639" r:id="rId68"/>
    <p:sldId id="640" r:id="rId69"/>
    <p:sldId id="641" r:id="rId70"/>
    <p:sldId id="642" r:id="rId71"/>
    <p:sldId id="643" r:id="rId72"/>
    <p:sldId id="644" r:id="rId73"/>
    <p:sldId id="645" r:id="rId74"/>
    <p:sldId id="646" r:id="rId75"/>
    <p:sldId id="329" r:id="rId76"/>
  </p:sldIdLst>
  <p:sldSz cx="9144000" cy="5143500" type="screen16x9"/>
  <p:notesSz cx="6858000" cy="9144000"/>
  <p:defaultTextStyle>
    <a:defPPr>
      <a:defRPr lang="en-US"/>
    </a:defPPr>
    <a:lvl1pPr marL="0" algn="l" defTabSz="456962" rtl="0" eaLnBrk="1" latinLnBrk="0" hangingPunct="1">
      <a:defRPr sz="1800" kern="1200">
        <a:solidFill>
          <a:schemeClr val="tx1"/>
        </a:solidFill>
        <a:latin typeface="+mn-lt"/>
        <a:ea typeface="+mn-ea"/>
        <a:cs typeface="+mn-cs"/>
      </a:defRPr>
    </a:lvl1pPr>
    <a:lvl2pPr marL="456962" algn="l" defTabSz="456962" rtl="0" eaLnBrk="1" latinLnBrk="0" hangingPunct="1">
      <a:defRPr sz="1800" kern="1200">
        <a:solidFill>
          <a:schemeClr val="tx1"/>
        </a:solidFill>
        <a:latin typeface="+mn-lt"/>
        <a:ea typeface="+mn-ea"/>
        <a:cs typeface="+mn-cs"/>
      </a:defRPr>
    </a:lvl2pPr>
    <a:lvl3pPr marL="913950" algn="l" defTabSz="456962" rtl="0" eaLnBrk="1" latinLnBrk="0" hangingPunct="1">
      <a:defRPr sz="1800" kern="1200">
        <a:solidFill>
          <a:schemeClr val="tx1"/>
        </a:solidFill>
        <a:latin typeface="+mn-lt"/>
        <a:ea typeface="+mn-ea"/>
        <a:cs typeface="+mn-cs"/>
      </a:defRPr>
    </a:lvl3pPr>
    <a:lvl4pPr marL="1370920" algn="l" defTabSz="456962" rtl="0" eaLnBrk="1" latinLnBrk="0" hangingPunct="1">
      <a:defRPr sz="1800" kern="1200">
        <a:solidFill>
          <a:schemeClr val="tx1"/>
        </a:solidFill>
        <a:latin typeface="+mn-lt"/>
        <a:ea typeface="+mn-ea"/>
        <a:cs typeface="+mn-cs"/>
      </a:defRPr>
    </a:lvl4pPr>
    <a:lvl5pPr marL="1827899" algn="l" defTabSz="456962" rtl="0" eaLnBrk="1" latinLnBrk="0" hangingPunct="1">
      <a:defRPr sz="1800" kern="1200">
        <a:solidFill>
          <a:schemeClr val="tx1"/>
        </a:solidFill>
        <a:latin typeface="+mn-lt"/>
        <a:ea typeface="+mn-ea"/>
        <a:cs typeface="+mn-cs"/>
      </a:defRPr>
    </a:lvl5pPr>
    <a:lvl6pPr marL="2284860" algn="l" defTabSz="456962" rtl="0" eaLnBrk="1" latinLnBrk="0" hangingPunct="1">
      <a:defRPr sz="1800" kern="1200">
        <a:solidFill>
          <a:schemeClr val="tx1"/>
        </a:solidFill>
        <a:latin typeface="+mn-lt"/>
        <a:ea typeface="+mn-ea"/>
        <a:cs typeface="+mn-cs"/>
      </a:defRPr>
    </a:lvl6pPr>
    <a:lvl7pPr marL="2741822" algn="l" defTabSz="456962" rtl="0" eaLnBrk="1" latinLnBrk="0" hangingPunct="1">
      <a:defRPr sz="1800" kern="1200">
        <a:solidFill>
          <a:schemeClr val="tx1"/>
        </a:solidFill>
        <a:latin typeface="+mn-lt"/>
        <a:ea typeface="+mn-ea"/>
        <a:cs typeface="+mn-cs"/>
      </a:defRPr>
    </a:lvl7pPr>
    <a:lvl8pPr marL="3198800" algn="l" defTabSz="456962" rtl="0" eaLnBrk="1" latinLnBrk="0" hangingPunct="1">
      <a:defRPr sz="1800" kern="1200">
        <a:solidFill>
          <a:schemeClr val="tx1"/>
        </a:solidFill>
        <a:latin typeface="+mn-lt"/>
        <a:ea typeface="+mn-ea"/>
        <a:cs typeface="+mn-cs"/>
      </a:defRPr>
    </a:lvl8pPr>
    <a:lvl9pPr marL="3655771" algn="l" defTabSz="45696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73">
          <p15:clr>
            <a:srgbClr val="A4A3A4"/>
          </p15:clr>
        </p15:guide>
        <p15:guide id="2" orient="horz" pos="3066">
          <p15:clr>
            <a:srgbClr val="A4A3A4"/>
          </p15:clr>
        </p15:guide>
        <p15:guide id="3" orient="horz" pos="2197">
          <p15:clr>
            <a:srgbClr val="A4A3A4"/>
          </p15:clr>
        </p15:guide>
        <p15:guide id="4" orient="horz" pos="1620">
          <p15:clr>
            <a:srgbClr val="A4A3A4"/>
          </p15:clr>
        </p15:guide>
        <p15:guide id="5" orient="horz" pos="1043">
          <p15:clr>
            <a:srgbClr val="A4A3A4"/>
          </p15:clr>
        </p15:guide>
        <p15:guide id="6" pos="5265">
          <p15:clr>
            <a:srgbClr val="A4A3A4"/>
          </p15:clr>
        </p15:guide>
        <p15:guide id="7" pos="1602">
          <p15:clr>
            <a:srgbClr val="A4A3A4"/>
          </p15:clr>
        </p15:guide>
        <p15:guide id="8" pos="34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B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8" d="100"/>
          <a:sy n="118" d="100"/>
        </p:scale>
        <p:origin x="-96" y="-760"/>
      </p:cViewPr>
      <p:guideLst>
        <p:guide orient="horz" pos="173"/>
        <p:guide orient="horz" pos="3066"/>
        <p:guide orient="horz" pos="2197"/>
        <p:guide orient="horz" pos="1620"/>
        <p:guide orient="horz" pos="1043"/>
        <p:guide pos="5265"/>
        <p:guide pos="1602"/>
        <p:guide pos="343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notesMaster" Target="notesMasters/notes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155FF-2FD1-45EC-B7AA-BD4431A5AB00}" type="doc">
      <dgm:prSet loTypeId="urn:microsoft.com/office/officeart/2005/8/layout/process4" loCatId="list" qsTypeId="urn:microsoft.com/office/officeart/2005/8/quickstyle/simple1" qsCatId="simple" csTypeId="urn:microsoft.com/office/officeart/2005/8/colors/accent6_4" csCatId="accent6" phldr="1"/>
      <dgm:spPr/>
      <dgm:t>
        <a:bodyPr/>
        <a:lstStyle/>
        <a:p>
          <a:endParaRPr lang="en-US"/>
        </a:p>
      </dgm:t>
    </dgm:pt>
    <dgm:pt modelId="{24672336-4361-435D-A810-BCF35C5B372A}">
      <dgm:prSet phldrT="[Text]" custT="1"/>
      <dgm:spPr>
        <a:noFill/>
      </dgm:spPr>
      <dgm: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Provide additional oversight</a:t>
          </a:r>
          <a:endParaRPr lang="en-US" sz="2200" dirty="0">
            <a:latin typeface="Verdana" panose="020B0604030504040204" pitchFamily="34" charset="0"/>
            <a:ea typeface="Verdana" panose="020B0604030504040204" pitchFamily="34" charset="0"/>
            <a:cs typeface="Verdana" panose="020B0604030504040204" pitchFamily="34" charset="0"/>
          </a:endParaRPr>
        </a:p>
      </dgm:t>
    </dgm:pt>
    <dgm:pt modelId="{536C4E01-854D-49C7-8697-4DB3C09DA7CF}" type="parTrans" cxnId="{1D0C7D13-6444-4B2D-BF7F-9BF871E51700}">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C2FA1649-3AB0-49FD-B162-A3ADEE123408}" type="sibTrans" cxnId="{1D0C7D13-6444-4B2D-BF7F-9BF871E51700}">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5AEA2EDF-AD89-46A4-97EA-08FC73583DE8}">
      <dgm:prSet custT="1"/>
      <dgm:spPr>
        <a:noFill/>
      </dgm:spPr>
      <dgm: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Review investment results</a:t>
          </a:r>
        </a:p>
      </dgm:t>
    </dgm:pt>
    <dgm:pt modelId="{94F5B50E-8803-46BE-B4EF-7D8145D5C9F1}" type="parTrans" cxnId="{E058743B-AAD8-4D9C-B45C-8A97031358A6}">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A2D13340-222F-4F6D-8CF8-BB15EE091ACB}" type="sibTrans" cxnId="{E058743B-AAD8-4D9C-B45C-8A97031358A6}">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F2C4ADE5-A6B5-40E6-B620-719DBBC9445A}">
      <dgm:prSet custT="1"/>
      <dgm:spPr>
        <a:noFill/>
      </dgm:spPr>
      <dgm: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Advise the staff Investment Committee</a:t>
          </a:r>
        </a:p>
      </dgm:t>
    </dgm:pt>
    <dgm:pt modelId="{80F811EE-091E-4435-9448-D6944B518345}" type="parTrans" cxnId="{DFE38CEB-C089-4DAE-B974-FDBE3B8D19BE}">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75C18016-71D2-4E8D-BE92-246B42C4B79A}" type="sibTrans" cxnId="{DFE38CEB-C089-4DAE-B974-FDBE3B8D19BE}">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4BF9A464-D247-41F9-A216-600601DA99D5}">
      <dgm:prSet custT="1"/>
      <dgm:spPr>
        <a:noFill/>
      </dgm:spPr>
      <dgm: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Report any occurrences that conflict with Policy</a:t>
          </a:r>
        </a:p>
      </dgm:t>
    </dgm:pt>
    <dgm:pt modelId="{1AED0448-0065-4EFE-879C-90D3EA644E3F}" type="parTrans" cxnId="{F0851D6F-7D8E-402A-94A3-0DE5BE57EB55}">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462E0BD2-5748-41A1-87F6-44307185B28A}" type="sibTrans" cxnId="{F0851D6F-7D8E-402A-94A3-0DE5BE57EB55}">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66C531DA-D432-4749-92C2-4F84CBFE57C4}">
      <dgm:prSet custT="1"/>
      <dgm:spPr>
        <a:noFill/>
      </dgm:spPr>
      <dgm:t>
        <a:bodyPr/>
        <a:lstStyle/>
        <a:p>
          <a:r>
            <a:rPr lang="en-US" sz="2200" dirty="0" smtClean="0">
              <a:latin typeface="Verdana" panose="020B0604030504040204" pitchFamily="34" charset="0"/>
              <a:ea typeface="Verdana" panose="020B0604030504040204" pitchFamily="34" charset="0"/>
              <a:cs typeface="Verdana" panose="020B0604030504040204" pitchFamily="34" charset="0"/>
            </a:rPr>
            <a:t>     Established August 7, 2006 	</a:t>
          </a:r>
          <a:endParaRPr lang="en-US" sz="2200" dirty="0">
            <a:latin typeface="Verdana" panose="020B0604030504040204" pitchFamily="34" charset="0"/>
            <a:ea typeface="Verdana" panose="020B0604030504040204" pitchFamily="34" charset="0"/>
            <a:cs typeface="Verdana" panose="020B0604030504040204" pitchFamily="34" charset="0"/>
          </a:endParaRPr>
        </a:p>
      </dgm:t>
    </dgm:pt>
    <dgm:pt modelId="{3B7DFFE1-A213-4A11-9C03-EC0E35DDCD32}" type="parTrans" cxnId="{54487519-51FB-484F-A4C1-C9485F5B710C}">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DC3304D3-3BE4-4BF9-A7DB-97F3A4AF568F}" type="sibTrans" cxnId="{54487519-51FB-484F-A4C1-C9485F5B710C}">
      <dgm:prSet/>
      <dgm:spPr/>
      <dgm:t>
        <a:bodyPr/>
        <a:lstStyle/>
        <a:p>
          <a:endParaRPr lang="en-US" sz="2200">
            <a:latin typeface="Verdana" panose="020B0604030504040204" pitchFamily="34" charset="0"/>
            <a:ea typeface="Verdana" panose="020B0604030504040204" pitchFamily="34" charset="0"/>
            <a:cs typeface="Verdana" panose="020B0604030504040204" pitchFamily="34" charset="0"/>
          </a:endParaRPr>
        </a:p>
      </dgm:t>
    </dgm:pt>
    <dgm:pt modelId="{D818AAB7-260C-470C-8E49-B403D18E381B}" type="pres">
      <dgm:prSet presAssocID="{E89155FF-2FD1-45EC-B7AA-BD4431A5AB00}" presName="Name0" presStyleCnt="0">
        <dgm:presLayoutVars>
          <dgm:dir/>
          <dgm:animLvl val="lvl"/>
          <dgm:resizeHandles val="exact"/>
        </dgm:presLayoutVars>
      </dgm:prSet>
      <dgm:spPr/>
      <dgm:t>
        <a:bodyPr/>
        <a:lstStyle/>
        <a:p>
          <a:endParaRPr lang="en-US"/>
        </a:p>
      </dgm:t>
    </dgm:pt>
    <dgm:pt modelId="{4496041E-BE78-46DB-9AFC-F2DCE326A4F2}" type="pres">
      <dgm:prSet presAssocID="{4BF9A464-D247-41F9-A216-600601DA99D5}" presName="boxAndChildren" presStyleCnt="0"/>
      <dgm:spPr/>
      <dgm:t>
        <a:bodyPr/>
        <a:lstStyle/>
        <a:p>
          <a:endParaRPr lang="en-US"/>
        </a:p>
      </dgm:t>
    </dgm:pt>
    <dgm:pt modelId="{5133E1A4-01D7-4480-A542-91001FB7C75F}" type="pres">
      <dgm:prSet presAssocID="{4BF9A464-D247-41F9-A216-600601DA99D5}" presName="parentTextBox" presStyleLbl="node1" presStyleIdx="0" presStyleCnt="5" custScaleY="160212"/>
      <dgm:spPr/>
      <dgm:t>
        <a:bodyPr/>
        <a:lstStyle/>
        <a:p>
          <a:endParaRPr lang="en-US"/>
        </a:p>
      </dgm:t>
    </dgm:pt>
    <dgm:pt modelId="{013C7C8B-E7CE-4333-8004-6D56B9871D8C}" type="pres">
      <dgm:prSet presAssocID="{75C18016-71D2-4E8D-BE92-246B42C4B79A}" presName="sp" presStyleCnt="0"/>
      <dgm:spPr/>
      <dgm:t>
        <a:bodyPr/>
        <a:lstStyle/>
        <a:p>
          <a:endParaRPr lang="en-US"/>
        </a:p>
      </dgm:t>
    </dgm:pt>
    <dgm:pt modelId="{C1131507-6315-4A1D-8605-41CBF3584A0B}" type="pres">
      <dgm:prSet presAssocID="{F2C4ADE5-A6B5-40E6-B620-719DBBC9445A}" presName="arrowAndChildren" presStyleCnt="0"/>
      <dgm:spPr/>
      <dgm:t>
        <a:bodyPr/>
        <a:lstStyle/>
        <a:p>
          <a:endParaRPr lang="en-US"/>
        </a:p>
      </dgm:t>
    </dgm:pt>
    <dgm:pt modelId="{88BBA3BB-0D8A-4FE3-BBF5-4B5733369FBD}" type="pres">
      <dgm:prSet presAssocID="{F2C4ADE5-A6B5-40E6-B620-719DBBC9445A}" presName="parentTextArrow" presStyleLbl="node1" presStyleIdx="1" presStyleCnt="5"/>
      <dgm:spPr/>
      <dgm:t>
        <a:bodyPr/>
        <a:lstStyle/>
        <a:p>
          <a:endParaRPr lang="en-US"/>
        </a:p>
      </dgm:t>
    </dgm:pt>
    <dgm:pt modelId="{2EEA55C5-C959-464B-8829-84B90FAD344E}" type="pres">
      <dgm:prSet presAssocID="{A2D13340-222F-4F6D-8CF8-BB15EE091ACB}" presName="sp" presStyleCnt="0"/>
      <dgm:spPr/>
      <dgm:t>
        <a:bodyPr/>
        <a:lstStyle/>
        <a:p>
          <a:endParaRPr lang="en-US"/>
        </a:p>
      </dgm:t>
    </dgm:pt>
    <dgm:pt modelId="{BE2D12A8-0021-496F-8337-E892B19FB964}" type="pres">
      <dgm:prSet presAssocID="{5AEA2EDF-AD89-46A4-97EA-08FC73583DE8}" presName="arrowAndChildren" presStyleCnt="0"/>
      <dgm:spPr/>
      <dgm:t>
        <a:bodyPr/>
        <a:lstStyle/>
        <a:p>
          <a:endParaRPr lang="en-US"/>
        </a:p>
      </dgm:t>
    </dgm:pt>
    <dgm:pt modelId="{D76174EE-E5B0-4AA5-9DBC-BAD6633A2B68}" type="pres">
      <dgm:prSet presAssocID="{5AEA2EDF-AD89-46A4-97EA-08FC73583DE8}" presName="parentTextArrow" presStyleLbl="node1" presStyleIdx="2" presStyleCnt="5" custScaleY="139555"/>
      <dgm:spPr/>
      <dgm:t>
        <a:bodyPr/>
        <a:lstStyle/>
        <a:p>
          <a:endParaRPr lang="en-US"/>
        </a:p>
      </dgm:t>
    </dgm:pt>
    <dgm:pt modelId="{0509F4CC-B069-49D4-BE88-5F7DA242EC04}" type="pres">
      <dgm:prSet presAssocID="{C2FA1649-3AB0-49FD-B162-A3ADEE123408}" presName="sp" presStyleCnt="0"/>
      <dgm:spPr/>
      <dgm:t>
        <a:bodyPr/>
        <a:lstStyle/>
        <a:p>
          <a:endParaRPr lang="en-US"/>
        </a:p>
      </dgm:t>
    </dgm:pt>
    <dgm:pt modelId="{64F80410-2ED5-45D8-95E6-60EABF72400A}" type="pres">
      <dgm:prSet presAssocID="{24672336-4361-435D-A810-BCF35C5B372A}" presName="arrowAndChildren" presStyleCnt="0"/>
      <dgm:spPr/>
      <dgm:t>
        <a:bodyPr/>
        <a:lstStyle/>
        <a:p>
          <a:endParaRPr lang="en-US"/>
        </a:p>
      </dgm:t>
    </dgm:pt>
    <dgm:pt modelId="{D433A659-7A35-4F94-9E3F-59E4F6E1C18E}" type="pres">
      <dgm:prSet presAssocID="{24672336-4361-435D-A810-BCF35C5B372A}" presName="parentTextArrow" presStyleLbl="node1" presStyleIdx="3" presStyleCnt="5" custScaleY="148574"/>
      <dgm:spPr/>
      <dgm:t>
        <a:bodyPr/>
        <a:lstStyle/>
        <a:p>
          <a:endParaRPr lang="en-US"/>
        </a:p>
      </dgm:t>
    </dgm:pt>
    <dgm:pt modelId="{6B899D8F-5289-4263-AF79-BDF011267BB8}" type="pres">
      <dgm:prSet presAssocID="{DC3304D3-3BE4-4BF9-A7DB-97F3A4AF568F}" presName="sp" presStyleCnt="0"/>
      <dgm:spPr/>
      <dgm:t>
        <a:bodyPr/>
        <a:lstStyle/>
        <a:p>
          <a:endParaRPr lang="en-US"/>
        </a:p>
      </dgm:t>
    </dgm:pt>
    <dgm:pt modelId="{63DADD05-8882-44DB-8B63-708E86FEEB16}" type="pres">
      <dgm:prSet presAssocID="{66C531DA-D432-4749-92C2-4F84CBFE57C4}" presName="arrowAndChildren" presStyleCnt="0"/>
      <dgm:spPr/>
      <dgm:t>
        <a:bodyPr/>
        <a:lstStyle/>
        <a:p>
          <a:endParaRPr lang="en-US"/>
        </a:p>
      </dgm:t>
    </dgm:pt>
    <dgm:pt modelId="{F8BC5CB3-45B7-4319-8310-88B15A5509E8}" type="pres">
      <dgm:prSet presAssocID="{66C531DA-D432-4749-92C2-4F84CBFE57C4}" presName="parentTextArrow" presStyleLbl="node1" presStyleIdx="4" presStyleCnt="5"/>
      <dgm:spPr/>
      <dgm:t>
        <a:bodyPr/>
        <a:lstStyle/>
        <a:p>
          <a:endParaRPr lang="en-US"/>
        </a:p>
      </dgm:t>
    </dgm:pt>
  </dgm:ptLst>
  <dgm:cxnLst>
    <dgm:cxn modelId="{65DF79F7-CCF2-4A61-B5DF-C8F3E63E5EBC}" type="presOf" srcId="{24672336-4361-435D-A810-BCF35C5B372A}" destId="{D433A659-7A35-4F94-9E3F-59E4F6E1C18E}" srcOrd="0" destOrd="0" presId="urn:microsoft.com/office/officeart/2005/8/layout/process4"/>
    <dgm:cxn modelId="{68CC52B7-5526-48B3-A006-657C6207870E}" type="presOf" srcId="{E89155FF-2FD1-45EC-B7AA-BD4431A5AB00}" destId="{D818AAB7-260C-470C-8E49-B403D18E381B}" srcOrd="0" destOrd="0" presId="urn:microsoft.com/office/officeart/2005/8/layout/process4"/>
    <dgm:cxn modelId="{E87248AE-F12C-43C0-85C5-F66E2946ACDC}" type="presOf" srcId="{4BF9A464-D247-41F9-A216-600601DA99D5}" destId="{5133E1A4-01D7-4480-A542-91001FB7C75F}" srcOrd="0" destOrd="0" presId="urn:microsoft.com/office/officeart/2005/8/layout/process4"/>
    <dgm:cxn modelId="{54487519-51FB-484F-A4C1-C9485F5B710C}" srcId="{E89155FF-2FD1-45EC-B7AA-BD4431A5AB00}" destId="{66C531DA-D432-4749-92C2-4F84CBFE57C4}" srcOrd="0" destOrd="0" parTransId="{3B7DFFE1-A213-4A11-9C03-EC0E35DDCD32}" sibTransId="{DC3304D3-3BE4-4BF9-A7DB-97F3A4AF568F}"/>
    <dgm:cxn modelId="{13A1A8F2-698F-4935-B5E9-0340B3D679CD}" type="presOf" srcId="{F2C4ADE5-A6B5-40E6-B620-719DBBC9445A}" destId="{88BBA3BB-0D8A-4FE3-BBF5-4B5733369FBD}" srcOrd="0" destOrd="0" presId="urn:microsoft.com/office/officeart/2005/8/layout/process4"/>
    <dgm:cxn modelId="{A01433C6-A2DD-43B6-BB50-90BAE3C32FE2}" type="presOf" srcId="{66C531DA-D432-4749-92C2-4F84CBFE57C4}" destId="{F8BC5CB3-45B7-4319-8310-88B15A5509E8}" srcOrd="0" destOrd="0" presId="urn:microsoft.com/office/officeart/2005/8/layout/process4"/>
    <dgm:cxn modelId="{1D0C7D13-6444-4B2D-BF7F-9BF871E51700}" srcId="{E89155FF-2FD1-45EC-B7AA-BD4431A5AB00}" destId="{24672336-4361-435D-A810-BCF35C5B372A}" srcOrd="1" destOrd="0" parTransId="{536C4E01-854D-49C7-8697-4DB3C09DA7CF}" sibTransId="{C2FA1649-3AB0-49FD-B162-A3ADEE123408}"/>
    <dgm:cxn modelId="{E058743B-AAD8-4D9C-B45C-8A97031358A6}" srcId="{E89155FF-2FD1-45EC-B7AA-BD4431A5AB00}" destId="{5AEA2EDF-AD89-46A4-97EA-08FC73583DE8}" srcOrd="2" destOrd="0" parTransId="{94F5B50E-8803-46BE-B4EF-7D8145D5C9F1}" sibTransId="{A2D13340-222F-4F6D-8CF8-BB15EE091ACB}"/>
    <dgm:cxn modelId="{DFE38CEB-C089-4DAE-B974-FDBE3B8D19BE}" srcId="{E89155FF-2FD1-45EC-B7AA-BD4431A5AB00}" destId="{F2C4ADE5-A6B5-40E6-B620-719DBBC9445A}" srcOrd="3" destOrd="0" parTransId="{80F811EE-091E-4435-9448-D6944B518345}" sibTransId="{75C18016-71D2-4E8D-BE92-246B42C4B79A}"/>
    <dgm:cxn modelId="{9299F049-AD54-4E12-A47D-82C822533549}" type="presOf" srcId="{5AEA2EDF-AD89-46A4-97EA-08FC73583DE8}" destId="{D76174EE-E5B0-4AA5-9DBC-BAD6633A2B68}" srcOrd="0" destOrd="0" presId="urn:microsoft.com/office/officeart/2005/8/layout/process4"/>
    <dgm:cxn modelId="{F0851D6F-7D8E-402A-94A3-0DE5BE57EB55}" srcId="{E89155FF-2FD1-45EC-B7AA-BD4431A5AB00}" destId="{4BF9A464-D247-41F9-A216-600601DA99D5}" srcOrd="4" destOrd="0" parTransId="{1AED0448-0065-4EFE-879C-90D3EA644E3F}" sibTransId="{462E0BD2-5748-41A1-87F6-44307185B28A}"/>
    <dgm:cxn modelId="{D5BFFAE5-7E3A-488C-B1B3-94361E939420}" type="presParOf" srcId="{D818AAB7-260C-470C-8E49-B403D18E381B}" destId="{4496041E-BE78-46DB-9AFC-F2DCE326A4F2}" srcOrd="0" destOrd="0" presId="urn:microsoft.com/office/officeart/2005/8/layout/process4"/>
    <dgm:cxn modelId="{03C5B6D9-F432-4661-8EB4-964C6DB2127F}" type="presParOf" srcId="{4496041E-BE78-46DB-9AFC-F2DCE326A4F2}" destId="{5133E1A4-01D7-4480-A542-91001FB7C75F}" srcOrd="0" destOrd="0" presId="urn:microsoft.com/office/officeart/2005/8/layout/process4"/>
    <dgm:cxn modelId="{F6B4A19C-DB5A-44C4-B25F-2F1287FA5EE0}" type="presParOf" srcId="{D818AAB7-260C-470C-8E49-B403D18E381B}" destId="{013C7C8B-E7CE-4333-8004-6D56B9871D8C}" srcOrd="1" destOrd="0" presId="urn:microsoft.com/office/officeart/2005/8/layout/process4"/>
    <dgm:cxn modelId="{9C14D82F-1E57-4E88-9DF7-F77B2154A856}" type="presParOf" srcId="{D818AAB7-260C-470C-8E49-B403D18E381B}" destId="{C1131507-6315-4A1D-8605-41CBF3584A0B}" srcOrd="2" destOrd="0" presId="urn:microsoft.com/office/officeart/2005/8/layout/process4"/>
    <dgm:cxn modelId="{7C87CB1C-B2AA-4D8B-8101-47C8410C0220}" type="presParOf" srcId="{C1131507-6315-4A1D-8605-41CBF3584A0B}" destId="{88BBA3BB-0D8A-4FE3-BBF5-4B5733369FBD}" srcOrd="0" destOrd="0" presId="urn:microsoft.com/office/officeart/2005/8/layout/process4"/>
    <dgm:cxn modelId="{B36C391C-2EA4-4658-AC53-BB84BA60F7E3}" type="presParOf" srcId="{D818AAB7-260C-470C-8E49-B403D18E381B}" destId="{2EEA55C5-C959-464B-8829-84B90FAD344E}" srcOrd="3" destOrd="0" presId="urn:microsoft.com/office/officeart/2005/8/layout/process4"/>
    <dgm:cxn modelId="{A618848D-2E54-4DD4-8D4F-D2617E9144AF}" type="presParOf" srcId="{D818AAB7-260C-470C-8E49-B403D18E381B}" destId="{BE2D12A8-0021-496F-8337-E892B19FB964}" srcOrd="4" destOrd="0" presId="urn:microsoft.com/office/officeart/2005/8/layout/process4"/>
    <dgm:cxn modelId="{1126B3A9-35C8-4587-903C-D511D4751B13}" type="presParOf" srcId="{BE2D12A8-0021-496F-8337-E892B19FB964}" destId="{D76174EE-E5B0-4AA5-9DBC-BAD6633A2B68}" srcOrd="0" destOrd="0" presId="urn:microsoft.com/office/officeart/2005/8/layout/process4"/>
    <dgm:cxn modelId="{37B33C17-4648-4964-9160-7F2C0109E9CD}" type="presParOf" srcId="{D818AAB7-260C-470C-8E49-B403D18E381B}" destId="{0509F4CC-B069-49D4-BE88-5F7DA242EC04}" srcOrd="5" destOrd="0" presId="urn:microsoft.com/office/officeart/2005/8/layout/process4"/>
    <dgm:cxn modelId="{2EF31168-4676-4D18-87BC-5D0068517CDD}" type="presParOf" srcId="{D818AAB7-260C-470C-8E49-B403D18E381B}" destId="{64F80410-2ED5-45D8-95E6-60EABF72400A}" srcOrd="6" destOrd="0" presId="urn:microsoft.com/office/officeart/2005/8/layout/process4"/>
    <dgm:cxn modelId="{A55CF5F9-3994-485C-AFBB-21774BE69237}" type="presParOf" srcId="{64F80410-2ED5-45D8-95E6-60EABF72400A}" destId="{D433A659-7A35-4F94-9E3F-59E4F6E1C18E}" srcOrd="0" destOrd="0" presId="urn:microsoft.com/office/officeart/2005/8/layout/process4"/>
    <dgm:cxn modelId="{73C6573C-31FB-422E-AFF8-B8492EB2003E}" type="presParOf" srcId="{D818AAB7-260C-470C-8E49-B403D18E381B}" destId="{6B899D8F-5289-4263-AF79-BDF011267BB8}" srcOrd="7" destOrd="0" presId="urn:microsoft.com/office/officeart/2005/8/layout/process4"/>
    <dgm:cxn modelId="{92832E74-A3CC-4149-B6D4-59D56FE6032D}" type="presParOf" srcId="{D818AAB7-260C-470C-8E49-B403D18E381B}" destId="{63DADD05-8882-44DB-8B63-708E86FEEB16}" srcOrd="8" destOrd="0" presId="urn:microsoft.com/office/officeart/2005/8/layout/process4"/>
    <dgm:cxn modelId="{7D61C45A-ECAE-4208-873D-16604927ADAD}" type="presParOf" srcId="{63DADD05-8882-44DB-8B63-708E86FEEB16}" destId="{F8BC5CB3-45B7-4319-8310-88B15A5509E8}" srcOrd="0" destOrd="0" presId="urn:microsoft.com/office/officeart/2005/8/layout/process4"/>
  </dgm:cxnLst>
  <dgm:bg>
    <a:solidFill>
      <a:srgbClr val="006600"/>
    </a:solidFill>
  </dgm:bg>
  <dgm:whole>
    <a:ln w="66675">
      <a:solidFill>
        <a:schemeClr val="accent4"/>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2E0C08-7A65-45B9-B4DF-B9DB3AE080C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690B07BA-94CC-49A6-A77D-6C9F897CC400}">
      <dgm:prSet phldrT="[Text]" custT="1"/>
      <dgm:spPr>
        <a:xfrm>
          <a:off x="1527" y="206015"/>
          <a:ext cx="1260461" cy="1024201"/>
        </a:xfrm>
        <a:prstGeom prst="roundRect">
          <a:avLst>
            <a:gd name="adj" fmla="val 10000"/>
          </a:avLst>
        </a:prstGeom>
        <a:solidFill>
          <a:srgbClr val="C00000"/>
        </a:solidFill>
        <a:ln w="25400" cap="flat" cmpd="sng" algn="ctr">
          <a:solidFill>
            <a:srgbClr val="FFFFFF"/>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Restrict Invest.</a:t>
          </a:r>
          <a:endParaRPr lang="en-US" sz="2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gm:t>
    </dgm:pt>
    <dgm:pt modelId="{B737B173-05F9-4880-B180-5CAD54F9CDDE}" type="parTrans" cxnId="{64819ECE-90F4-4F0F-B8E9-9608EE1B8BA5}">
      <dgm:prSet/>
      <dgm:spPr/>
      <dgm:t>
        <a:bodyPr/>
        <a:lstStyle/>
        <a:p>
          <a:endParaRPr lang="en-US"/>
        </a:p>
      </dgm:t>
    </dgm:pt>
    <dgm:pt modelId="{EBC06D5D-3E53-4459-8A46-74FD7828E23C}" type="sibTrans" cxnId="{64819ECE-90F4-4F0F-B8E9-9608EE1B8BA5}">
      <dgm:prSet/>
      <dgm:spPr/>
      <dgm:t>
        <a:bodyPr/>
        <a:lstStyle/>
        <a:p>
          <a:endParaRPr lang="en-US"/>
        </a:p>
      </dgm:t>
    </dgm:pt>
    <dgm:pt modelId="{183E9D4F-9108-462C-98DC-45A07305EE15}">
      <dgm:prSet phldrT="[Text]" custT="1"/>
      <dgm:spPr>
        <a:xfrm>
          <a:off x="235019" y="1903602"/>
          <a:ext cx="1837026" cy="904490"/>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gm:spPr>
      <dgm:t>
        <a:bodyPr/>
        <a:lstStyle/>
        <a:p>
          <a:r>
            <a:rPr lang="en-US" sz="2200"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N.C.General</a:t>
          </a:r>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Statute 159.30</a:t>
          </a:r>
          <a:endParaRPr lang="en-US" sz="2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gm:t>
    </dgm:pt>
    <dgm:pt modelId="{DA371371-7088-435D-B657-5F065A339297}" type="parTrans" cxnId="{0C94A5D9-9B08-498D-A040-C52554AF9A63}">
      <dgm:prSet/>
      <dgm:spPr>
        <a:xfrm>
          <a:off x="127573" y="1230217"/>
          <a:ext cx="107445" cy="1125630"/>
        </a:xfrm>
        <a:custGeom>
          <a:avLst/>
          <a:gdLst/>
          <a:ahLst/>
          <a:cxnLst/>
          <a:rect l="0" t="0" r="0" b="0"/>
          <a:pathLst>
            <a:path>
              <a:moveTo>
                <a:pt x="0" y="0"/>
              </a:moveTo>
              <a:lnTo>
                <a:pt x="0" y="1125630"/>
              </a:lnTo>
              <a:lnTo>
                <a:pt x="107445" y="1125630"/>
              </a:lnTo>
            </a:path>
          </a:pathLst>
        </a:custGeom>
        <a:noFill/>
        <a:ln w="25400" cap="flat" cmpd="sng" algn="ctr">
          <a:solidFill>
            <a:srgbClr val="BBE0E3">
              <a:shade val="60000"/>
              <a:hueOff val="0"/>
              <a:satOff val="0"/>
              <a:lumOff val="0"/>
              <a:alphaOff val="0"/>
            </a:srgbClr>
          </a:solidFill>
          <a:prstDash val="solid"/>
        </a:ln>
        <a:effectLst/>
      </dgm:spPr>
      <dgm:t>
        <a:bodyPr/>
        <a:lstStyle/>
        <a:p>
          <a:endParaRPr lang="en-US" dirty="0"/>
        </a:p>
      </dgm:t>
    </dgm:pt>
    <dgm:pt modelId="{89C9F663-4787-4110-AAE5-A863C30E00D5}" type="sibTrans" cxnId="{0C94A5D9-9B08-498D-A040-C52554AF9A63}">
      <dgm:prSet/>
      <dgm:spPr/>
      <dgm:t>
        <a:bodyPr/>
        <a:lstStyle/>
        <a:p>
          <a:endParaRPr lang="en-US"/>
        </a:p>
      </dgm:t>
    </dgm:pt>
    <dgm:pt modelId="{C490B3BF-D501-430C-B07C-D402B336344F}">
      <dgm:prSet phldrT="[Text]" custT="1"/>
      <dgm:spPr>
        <a:xfrm>
          <a:off x="2011069" y="273190"/>
          <a:ext cx="1273011" cy="886088"/>
        </a:xfrm>
        <a:prstGeom prst="roundRect">
          <a:avLst>
            <a:gd name="adj" fmla="val 10000"/>
          </a:avLst>
        </a:prstGeom>
        <a:solidFill>
          <a:srgbClr val="C00000"/>
        </a:solidFill>
        <a:ln w="25400" cap="flat" cmpd="sng" algn="ctr">
          <a:solidFill>
            <a:srgbClr val="FFFFFF"/>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Credit Risks</a:t>
          </a:r>
          <a:endParaRPr lang="en-US" sz="2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gm:t>
    </dgm:pt>
    <dgm:pt modelId="{ABEF9175-B9CF-434D-B397-521205C0D23B}" type="parTrans" cxnId="{2F3E9ED2-46FF-469E-85D1-FB172A58B21B}">
      <dgm:prSet/>
      <dgm:spPr/>
      <dgm:t>
        <a:bodyPr/>
        <a:lstStyle/>
        <a:p>
          <a:endParaRPr lang="en-US"/>
        </a:p>
      </dgm:t>
    </dgm:pt>
    <dgm:pt modelId="{B99CFD68-2F6F-4F7F-ABE3-27CFA87D04E4}" type="sibTrans" cxnId="{2F3E9ED2-46FF-469E-85D1-FB172A58B21B}">
      <dgm:prSet/>
      <dgm:spPr/>
      <dgm:t>
        <a:bodyPr/>
        <a:lstStyle/>
        <a:p>
          <a:endParaRPr lang="en-US"/>
        </a:p>
      </dgm:t>
    </dgm:pt>
    <dgm:pt modelId="{4450F20A-B970-455D-9228-551A1E4FBFAB}">
      <dgm:prSet phldrT="[Text]" custT="1"/>
      <dgm:spPr>
        <a:xfrm>
          <a:off x="2320804" y="1703806"/>
          <a:ext cx="2425098" cy="647599"/>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Some Agencies and Treasuries</a:t>
          </a:r>
          <a:endParaRPr lang="en-US" sz="2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gm:t>
    </dgm:pt>
    <dgm:pt modelId="{C6D3F25D-B787-4744-923C-56D1C431B3B7}" type="parTrans" cxnId="{4E714F68-4476-41AE-82F4-767C0B845A61}">
      <dgm:prSet/>
      <dgm:spPr>
        <a:xfrm>
          <a:off x="2138370" y="1159279"/>
          <a:ext cx="182433" cy="868327"/>
        </a:xfrm>
        <a:custGeom>
          <a:avLst/>
          <a:gdLst/>
          <a:ahLst/>
          <a:cxnLst/>
          <a:rect l="0" t="0" r="0" b="0"/>
          <a:pathLst>
            <a:path>
              <a:moveTo>
                <a:pt x="0" y="0"/>
              </a:moveTo>
              <a:lnTo>
                <a:pt x="0" y="868327"/>
              </a:lnTo>
              <a:lnTo>
                <a:pt x="182433" y="868327"/>
              </a:lnTo>
            </a:path>
          </a:pathLst>
        </a:custGeom>
        <a:noFill/>
        <a:ln w="25400" cap="flat" cmpd="sng" algn="ctr">
          <a:solidFill>
            <a:srgbClr val="BBE0E3">
              <a:shade val="60000"/>
              <a:hueOff val="0"/>
              <a:satOff val="0"/>
              <a:lumOff val="0"/>
              <a:alphaOff val="0"/>
            </a:srgbClr>
          </a:solidFill>
          <a:prstDash val="solid"/>
        </a:ln>
        <a:effectLst/>
      </dgm:spPr>
      <dgm:t>
        <a:bodyPr/>
        <a:lstStyle/>
        <a:p>
          <a:endParaRPr lang="en-US" dirty="0"/>
        </a:p>
      </dgm:t>
    </dgm:pt>
    <dgm:pt modelId="{82ABC17A-5650-41CD-A15C-86F33C01C769}" type="sibTrans" cxnId="{4E714F68-4476-41AE-82F4-767C0B845A61}">
      <dgm:prSet/>
      <dgm:spPr/>
      <dgm:t>
        <a:bodyPr/>
        <a:lstStyle/>
        <a:p>
          <a:endParaRPr lang="en-US"/>
        </a:p>
      </dgm:t>
    </dgm:pt>
    <dgm:pt modelId="{E946B8EF-FFCD-4E83-B55B-E29F7E6ED3F2}">
      <dgm:prSet custT="1"/>
      <dgm:spPr>
        <a:xfrm>
          <a:off x="183880" y="3331096"/>
          <a:ext cx="1873568" cy="634809"/>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Investment Policy</a:t>
          </a:r>
        </a:p>
      </dgm:t>
    </dgm:pt>
    <dgm:pt modelId="{49ABE01D-4608-4871-804B-F1D3E3661889}" type="parTrans" cxnId="{E08863EE-AFE6-47F7-8385-05F89D7A85ED}">
      <dgm:prSet/>
      <dgm:spPr>
        <a:xfrm>
          <a:off x="81853" y="1230217"/>
          <a:ext cx="91440" cy="2418283"/>
        </a:xfrm>
        <a:custGeom>
          <a:avLst/>
          <a:gdLst/>
          <a:ahLst/>
          <a:cxnLst/>
          <a:rect l="0" t="0" r="0" b="0"/>
          <a:pathLst>
            <a:path>
              <a:moveTo>
                <a:pt x="45720" y="0"/>
              </a:moveTo>
              <a:lnTo>
                <a:pt x="45720" y="2418283"/>
              </a:lnTo>
              <a:lnTo>
                <a:pt x="102026" y="2418283"/>
              </a:lnTo>
            </a:path>
          </a:pathLst>
        </a:custGeom>
        <a:noFill/>
        <a:ln w="25400" cap="flat" cmpd="sng" algn="ctr">
          <a:solidFill>
            <a:srgbClr val="BBE0E3">
              <a:shade val="60000"/>
              <a:hueOff val="0"/>
              <a:satOff val="0"/>
              <a:lumOff val="0"/>
              <a:alphaOff val="0"/>
            </a:srgbClr>
          </a:solidFill>
          <a:prstDash val="solid"/>
        </a:ln>
        <a:effectLst/>
      </dgm:spPr>
      <dgm:t>
        <a:bodyPr/>
        <a:lstStyle/>
        <a:p>
          <a:endParaRPr lang="en-US" dirty="0"/>
        </a:p>
      </dgm:t>
    </dgm:pt>
    <dgm:pt modelId="{528E1E49-8827-489A-8821-52160D523B91}" type="sibTrans" cxnId="{E08863EE-AFE6-47F7-8385-05F89D7A85ED}">
      <dgm:prSet/>
      <dgm:spPr/>
      <dgm:t>
        <a:bodyPr/>
        <a:lstStyle/>
        <a:p>
          <a:endParaRPr lang="en-US"/>
        </a:p>
      </dgm:t>
    </dgm:pt>
    <dgm:pt modelId="{74FC751F-7B4B-4568-8876-FDF29F58CBCC}">
      <dgm:prSet custT="1"/>
      <dgm:spPr>
        <a:xfrm>
          <a:off x="2315936" y="2602090"/>
          <a:ext cx="1661370" cy="917722"/>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Safety, Liquidity, Yie</a:t>
          </a:r>
          <a:r>
            <a:rPr lang="en-US" sz="2200" dirty="0" smtClean="0">
              <a:solidFill>
                <a:srgbClr val="FFFFFF"/>
              </a:solidFill>
              <a:latin typeface="Arial"/>
              <a:ea typeface="+mn-ea"/>
              <a:cs typeface="+mn-cs"/>
            </a:rPr>
            <a:t>ld</a:t>
          </a:r>
        </a:p>
      </dgm:t>
    </dgm:pt>
    <dgm:pt modelId="{A9E1ACE6-AE88-4ACF-8DFF-4FFE971E8689}" type="parTrans" cxnId="{F9A7356C-8847-4DB9-8DC2-0FF8926B66A3}">
      <dgm:prSet/>
      <dgm:spPr>
        <a:xfrm>
          <a:off x="2138370" y="1159279"/>
          <a:ext cx="177566" cy="1901673"/>
        </a:xfrm>
        <a:custGeom>
          <a:avLst/>
          <a:gdLst/>
          <a:ahLst/>
          <a:cxnLst/>
          <a:rect l="0" t="0" r="0" b="0"/>
          <a:pathLst>
            <a:path>
              <a:moveTo>
                <a:pt x="0" y="0"/>
              </a:moveTo>
              <a:lnTo>
                <a:pt x="0" y="1901673"/>
              </a:lnTo>
              <a:lnTo>
                <a:pt x="177566" y="1901673"/>
              </a:lnTo>
            </a:path>
          </a:pathLst>
        </a:custGeom>
        <a:noFill/>
        <a:ln w="25400" cap="flat" cmpd="sng" algn="ctr">
          <a:solidFill>
            <a:srgbClr val="BBE0E3">
              <a:shade val="60000"/>
              <a:hueOff val="0"/>
              <a:satOff val="0"/>
              <a:lumOff val="0"/>
              <a:alphaOff val="0"/>
            </a:srgbClr>
          </a:solidFill>
          <a:prstDash val="solid"/>
        </a:ln>
        <a:effectLst/>
      </dgm:spPr>
      <dgm:t>
        <a:bodyPr/>
        <a:lstStyle/>
        <a:p>
          <a:endParaRPr lang="en-US" dirty="0"/>
        </a:p>
      </dgm:t>
    </dgm:pt>
    <dgm:pt modelId="{B2E4AE5B-7D66-4AFB-9576-96240CCED650}" type="sibTrans" cxnId="{F9A7356C-8847-4DB9-8DC2-0FF8926B66A3}">
      <dgm:prSet/>
      <dgm:spPr/>
      <dgm:t>
        <a:bodyPr/>
        <a:lstStyle/>
        <a:p>
          <a:endParaRPr lang="en-US"/>
        </a:p>
      </dgm:t>
    </dgm:pt>
    <dgm:pt modelId="{A9CB4C4D-F5C9-4C18-8628-EA15332A38B4}">
      <dgm:prSet custT="1"/>
      <dgm:spPr>
        <a:xfrm>
          <a:off x="3503375" y="270788"/>
          <a:ext cx="1413941" cy="890514"/>
        </a:xfrm>
        <a:prstGeom prst="roundRect">
          <a:avLst>
            <a:gd name="adj" fmla="val 10000"/>
          </a:avLst>
        </a:prstGeom>
        <a:solidFill>
          <a:srgbClr val="C00000"/>
        </a:solidFill>
        <a:ln w="25400" cap="flat" cmpd="sng" algn="ctr">
          <a:solidFill>
            <a:srgbClr val="FFFFFF"/>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Diversity</a:t>
          </a:r>
        </a:p>
      </dgm:t>
    </dgm:pt>
    <dgm:pt modelId="{E8E547B9-AC79-4E31-B89F-88C8A68330BA}" type="parTrans" cxnId="{30B55BC5-6D39-4780-B3AD-42B4F18496E6}">
      <dgm:prSet/>
      <dgm:spPr/>
      <dgm:t>
        <a:bodyPr/>
        <a:lstStyle/>
        <a:p>
          <a:endParaRPr lang="en-US"/>
        </a:p>
      </dgm:t>
    </dgm:pt>
    <dgm:pt modelId="{1508388A-AFC9-4C0C-9533-9C5BB954D9FF}" type="sibTrans" cxnId="{30B55BC5-6D39-4780-B3AD-42B4F18496E6}">
      <dgm:prSet/>
      <dgm:spPr/>
      <dgm:t>
        <a:bodyPr/>
        <a:lstStyle/>
        <a:p>
          <a:endParaRPr lang="en-US"/>
        </a:p>
      </dgm:t>
    </dgm:pt>
    <dgm:pt modelId="{00B5BFE9-ACBB-4BA1-B386-F923EE133143}">
      <dgm:prSet custT="1"/>
      <dgm:spPr>
        <a:xfrm>
          <a:off x="4986692" y="279514"/>
          <a:ext cx="1403336" cy="873012"/>
        </a:xfrm>
        <a:prstGeom prst="roundRect">
          <a:avLst>
            <a:gd name="adj" fmla="val 10000"/>
          </a:avLst>
        </a:prstGeom>
        <a:solidFill>
          <a:srgbClr val="C00000"/>
        </a:solidFill>
        <a:ln w="25400" cap="flat" cmpd="sng" algn="ctr">
          <a:solidFill>
            <a:srgbClr val="FFFFFF"/>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Security</a:t>
          </a:r>
        </a:p>
      </dgm:t>
    </dgm:pt>
    <dgm:pt modelId="{C931D010-5AB1-4217-9859-EEEE2CC91C0F}" type="parTrans" cxnId="{8AE95963-5C65-4301-B525-C1E55D9B796C}">
      <dgm:prSet/>
      <dgm:spPr/>
      <dgm:t>
        <a:bodyPr/>
        <a:lstStyle/>
        <a:p>
          <a:endParaRPr lang="en-US"/>
        </a:p>
      </dgm:t>
    </dgm:pt>
    <dgm:pt modelId="{12A9E905-2FC3-4610-86B9-0A1FFDC365C8}" type="sibTrans" cxnId="{8AE95963-5C65-4301-B525-C1E55D9B796C}">
      <dgm:prSet/>
      <dgm:spPr/>
      <dgm:t>
        <a:bodyPr/>
        <a:lstStyle/>
        <a:p>
          <a:endParaRPr lang="en-US"/>
        </a:p>
      </dgm:t>
    </dgm:pt>
    <dgm:pt modelId="{C880EBF3-86F5-4608-B021-EA9661C6F1CC}">
      <dgm:prSet custT="1"/>
      <dgm:spPr>
        <a:xfrm>
          <a:off x="6680246" y="279514"/>
          <a:ext cx="1572942" cy="870069"/>
        </a:xfrm>
        <a:prstGeom prst="roundRect">
          <a:avLst>
            <a:gd name="adj" fmla="val 10000"/>
          </a:avLst>
        </a:prstGeom>
        <a:solidFill>
          <a:srgbClr val="C00000"/>
        </a:solidFill>
        <a:ln w="25400" cap="flat" cmpd="sng" algn="ctr">
          <a:solidFill>
            <a:srgbClr val="FFFFFF"/>
          </a:solidFill>
          <a:prstDash val="solid"/>
        </a:ln>
        <a:effectLst/>
      </dgm:spPr>
      <dgm:t>
        <a:bodyPr/>
        <a:lstStyle/>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Econ.</a:t>
          </a:r>
        </a:p>
        <a:p>
          <a:r>
            <a:rPr lang="en-US" sz="2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Environ</a:t>
          </a:r>
          <a:r>
            <a:rPr lang="en-US" sz="24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dgm:t>
    </dgm:pt>
    <dgm:pt modelId="{32B10804-DE69-493A-9B16-7EACEE4D232F}" type="parTrans" cxnId="{2AD3D836-1E7B-439B-A528-D334EA218C48}">
      <dgm:prSet/>
      <dgm:spPr/>
      <dgm:t>
        <a:bodyPr/>
        <a:lstStyle/>
        <a:p>
          <a:endParaRPr lang="en-US"/>
        </a:p>
      </dgm:t>
    </dgm:pt>
    <dgm:pt modelId="{117A3E78-FED9-4E86-9DDB-24F1541FED04}" type="sibTrans" cxnId="{2AD3D836-1E7B-439B-A528-D334EA218C48}">
      <dgm:prSet/>
      <dgm:spPr/>
      <dgm:t>
        <a:bodyPr/>
        <a:lstStyle/>
        <a:p>
          <a:endParaRPr lang="en-US"/>
        </a:p>
      </dgm:t>
    </dgm:pt>
    <dgm:pt modelId="{762FED10-6937-476A-939E-5C37A8658DFE}" type="pres">
      <dgm:prSet presAssocID="{B02E0C08-7A65-45B9-B4DF-B9DB3AE080C5}" presName="diagram" presStyleCnt="0">
        <dgm:presLayoutVars>
          <dgm:chPref val="1"/>
          <dgm:dir/>
          <dgm:animOne val="branch"/>
          <dgm:animLvl val="lvl"/>
          <dgm:resizeHandles/>
        </dgm:presLayoutVars>
      </dgm:prSet>
      <dgm:spPr/>
      <dgm:t>
        <a:bodyPr/>
        <a:lstStyle/>
        <a:p>
          <a:endParaRPr lang="en-US"/>
        </a:p>
      </dgm:t>
    </dgm:pt>
    <dgm:pt modelId="{F5F40AAE-18E0-4900-B0E6-7871EC954835}" type="pres">
      <dgm:prSet presAssocID="{690B07BA-94CC-49A6-A77D-6C9F897CC400}" presName="root" presStyleCnt="0"/>
      <dgm:spPr/>
    </dgm:pt>
    <dgm:pt modelId="{AB5731F4-687E-4C60-8D31-4CF1A5E73F6E}" type="pres">
      <dgm:prSet presAssocID="{690B07BA-94CC-49A6-A77D-6C9F897CC400}" presName="rootComposite" presStyleCnt="0"/>
      <dgm:spPr/>
    </dgm:pt>
    <dgm:pt modelId="{A48454E8-1713-4561-8DB3-190AEC179CFC}" type="pres">
      <dgm:prSet presAssocID="{690B07BA-94CC-49A6-A77D-6C9F897CC400}" presName="rootText" presStyleLbl="node1" presStyleIdx="0" presStyleCnt="5" custAng="0" custScaleX="165318" custScaleY="268662" custLinFactY="-35458" custLinFactNeighborX="-394" custLinFactNeighborY="-100000"/>
      <dgm:spPr/>
      <dgm:t>
        <a:bodyPr/>
        <a:lstStyle/>
        <a:p>
          <a:endParaRPr lang="en-US"/>
        </a:p>
      </dgm:t>
    </dgm:pt>
    <dgm:pt modelId="{D9A1F76C-CA91-47E3-88E9-0EB32A5BBF60}" type="pres">
      <dgm:prSet presAssocID="{690B07BA-94CC-49A6-A77D-6C9F897CC400}" presName="rootConnector" presStyleLbl="node1" presStyleIdx="0" presStyleCnt="5"/>
      <dgm:spPr/>
      <dgm:t>
        <a:bodyPr/>
        <a:lstStyle/>
        <a:p>
          <a:endParaRPr lang="en-US"/>
        </a:p>
      </dgm:t>
    </dgm:pt>
    <dgm:pt modelId="{FF742852-A2C2-43A9-ADAB-AF029B057776}" type="pres">
      <dgm:prSet presAssocID="{690B07BA-94CC-49A6-A77D-6C9F897CC400}" presName="childShape" presStyleCnt="0"/>
      <dgm:spPr/>
    </dgm:pt>
    <dgm:pt modelId="{87E0DB87-4838-4019-8277-3EB830199BA6}" type="pres">
      <dgm:prSet presAssocID="{DA371371-7088-435D-B657-5F065A339297}" presName="Name13" presStyleLbl="parChTrans1D2" presStyleIdx="0" presStyleCnt="4"/>
      <dgm:spPr/>
      <dgm:t>
        <a:bodyPr/>
        <a:lstStyle/>
        <a:p>
          <a:endParaRPr lang="en-US"/>
        </a:p>
      </dgm:t>
    </dgm:pt>
    <dgm:pt modelId="{C23D1547-B13F-4871-A252-F18180F6A644}" type="pres">
      <dgm:prSet presAssocID="{183E9D4F-9108-462C-98DC-45A07305EE15}" presName="childText" presStyleLbl="bgAcc1" presStyleIdx="0" presStyleCnt="4" custScaleX="301173" custScaleY="237260" custLinFactNeighborX="-3542" custLinFactNeighborY="16180">
        <dgm:presLayoutVars>
          <dgm:bulletEnabled val="1"/>
        </dgm:presLayoutVars>
      </dgm:prSet>
      <dgm:spPr/>
      <dgm:t>
        <a:bodyPr/>
        <a:lstStyle/>
        <a:p>
          <a:endParaRPr lang="en-US"/>
        </a:p>
      </dgm:t>
    </dgm:pt>
    <dgm:pt modelId="{452DF256-96DD-4B97-8393-6F1A9473DD75}" type="pres">
      <dgm:prSet presAssocID="{49ABE01D-4608-4871-804B-F1D3E3661889}" presName="Name13" presStyleLbl="parChTrans1D2" presStyleIdx="1" presStyleCnt="4"/>
      <dgm:spPr/>
      <dgm:t>
        <a:bodyPr/>
        <a:lstStyle/>
        <a:p>
          <a:endParaRPr lang="en-US"/>
        </a:p>
      </dgm:t>
    </dgm:pt>
    <dgm:pt modelId="{1EC2FFA5-CDE9-49A6-B57A-AB2315ABE258}" type="pres">
      <dgm:prSet presAssocID="{E946B8EF-FFCD-4E83-B55B-E29F7E6ED3F2}" presName="childText" presStyleLbl="bgAcc1" presStyleIdx="1" presStyleCnt="4" custScaleX="307164" custScaleY="166519" custLinFactY="28371" custLinFactNeighborX="-11926" custLinFactNeighborY="100000">
        <dgm:presLayoutVars>
          <dgm:bulletEnabled val="1"/>
        </dgm:presLayoutVars>
      </dgm:prSet>
      <dgm:spPr/>
      <dgm:t>
        <a:bodyPr/>
        <a:lstStyle/>
        <a:p>
          <a:endParaRPr lang="en-US"/>
        </a:p>
      </dgm:t>
    </dgm:pt>
    <dgm:pt modelId="{E3C6E4A1-D14F-4C32-9AA4-D81A8B38D69F}" type="pres">
      <dgm:prSet presAssocID="{C490B3BF-D501-430C-B07C-D402B336344F}" presName="root" presStyleCnt="0"/>
      <dgm:spPr/>
    </dgm:pt>
    <dgm:pt modelId="{B806DC6A-EA29-495C-8F5F-CAC69A29F594}" type="pres">
      <dgm:prSet presAssocID="{C490B3BF-D501-430C-B07C-D402B336344F}" presName="rootComposite" presStyleCnt="0"/>
      <dgm:spPr/>
    </dgm:pt>
    <dgm:pt modelId="{A520E4CC-14D1-45B1-B9F7-8F15722C4BC1}" type="pres">
      <dgm:prSet presAssocID="{C490B3BF-D501-430C-B07C-D402B336344F}" presName="rootText" presStyleLbl="node1" presStyleIdx="1" presStyleCnt="5" custScaleX="166964" custScaleY="232433" custLinFactY="-17837" custLinFactNeighborX="-7231" custLinFactNeighborY="-100000"/>
      <dgm:spPr/>
      <dgm:t>
        <a:bodyPr/>
        <a:lstStyle/>
        <a:p>
          <a:endParaRPr lang="en-US"/>
        </a:p>
      </dgm:t>
    </dgm:pt>
    <dgm:pt modelId="{4DC0444A-16F6-451C-9FEF-6B46AD92A21D}" type="pres">
      <dgm:prSet presAssocID="{C490B3BF-D501-430C-B07C-D402B336344F}" presName="rootConnector" presStyleLbl="node1" presStyleIdx="1" presStyleCnt="5"/>
      <dgm:spPr/>
      <dgm:t>
        <a:bodyPr/>
        <a:lstStyle/>
        <a:p>
          <a:endParaRPr lang="en-US"/>
        </a:p>
      </dgm:t>
    </dgm:pt>
    <dgm:pt modelId="{94CFFCF5-93FA-4A7B-AFAE-3E34087F6AAE}" type="pres">
      <dgm:prSet presAssocID="{C490B3BF-D501-430C-B07C-D402B336344F}" presName="childShape" presStyleCnt="0"/>
      <dgm:spPr/>
    </dgm:pt>
    <dgm:pt modelId="{7D74E5BC-D185-481E-84C5-E4E6673984A7}" type="pres">
      <dgm:prSet presAssocID="{C6D3F25D-B787-4744-923C-56D1C431B3B7}" presName="Name13" presStyleLbl="parChTrans1D2" presStyleIdx="2" presStyleCnt="4"/>
      <dgm:spPr/>
      <dgm:t>
        <a:bodyPr/>
        <a:lstStyle/>
        <a:p>
          <a:endParaRPr lang="en-US"/>
        </a:p>
      </dgm:t>
    </dgm:pt>
    <dgm:pt modelId="{7B3ACF0F-583B-405E-9E1F-F1FACE76A888}" type="pres">
      <dgm:prSet presAssocID="{4450F20A-B970-455D-9228-551A1E4FBFAB}" presName="childText" presStyleLbl="bgAcc1" presStyleIdx="2" presStyleCnt="4" custScaleX="397585" custScaleY="169874">
        <dgm:presLayoutVars>
          <dgm:bulletEnabled val="1"/>
        </dgm:presLayoutVars>
      </dgm:prSet>
      <dgm:spPr/>
      <dgm:t>
        <a:bodyPr/>
        <a:lstStyle/>
        <a:p>
          <a:endParaRPr lang="en-US"/>
        </a:p>
      </dgm:t>
    </dgm:pt>
    <dgm:pt modelId="{C3A3708D-3367-4A31-9627-3C356BD749CF}" type="pres">
      <dgm:prSet presAssocID="{A9E1ACE6-AE88-4ACF-8DFF-4FFE971E8689}" presName="Name13" presStyleLbl="parChTrans1D2" presStyleIdx="3" presStyleCnt="4"/>
      <dgm:spPr/>
      <dgm:t>
        <a:bodyPr/>
        <a:lstStyle/>
        <a:p>
          <a:endParaRPr lang="en-US"/>
        </a:p>
      </dgm:t>
    </dgm:pt>
    <dgm:pt modelId="{9F97C83B-139C-4861-A92D-5962C2B8E0EF}" type="pres">
      <dgm:prSet presAssocID="{74FC751F-7B4B-4568-8876-FDF29F58CBCC}" presName="childText" presStyleLbl="bgAcc1" presStyleIdx="3" presStyleCnt="4" custScaleX="272375" custScaleY="240731" custLinFactNeighborX="-798" custLinFactNeighborY="40758">
        <dgm:presLayoutVars>
          <dgm:bulletEnabled val="1"/>
        </dgm:presLayoutVars>
      </dgm:prSet>
      <dgm:spPr/>
      <dgm:t>
        <a:bodyPr/>
        <a:lstStyle/>
        <a:p>
          <a:endParaRPr lang="en-US"/>
        </a:p>
      </dgm:t>
    </dgm:pt>
    <dgm:pt modelId="{B4E25609-2F36-4724-A934-6F2E2BBE32C1}" type="pres">
      <dgm:prSet presAssocID="{A9CB4C4D-F5C9-4C18-8628-EA15332A38B4}" presName="root" presStyleCnt="0"/>
      <dgm:spPr/>
    </dgm:pt>
    <dgm:pt modelId="{521D60AE-004D-4D93-B762-D95F50AA3593}" type="pres">
      <dgm:prSet presAssocID="{A9CB4C4D-F5C9-4C18-8628-EA15332A38B4}" presName="rootComposite" presStyleCnt="0"/>
      <dgm:spPr/>
    </dgm:pt>
    <dgm:pt modelId="{84222D3F-7C15-4778-AE92-0B2C4CFFDF6D}" type="pres">
      <dgm:prSet presAssocID="{A9CB4C4D-F5C9-4C18-8628-EA15332A38B4}" presName="rootText" presStyleLbl="node1" presStyleIdx="2" presStyleCnt="5" custScaleX="185448" custScaleY="233594" custLinFactY="-18467" custLinFactNeighborX="-3469" custLinFactNeighborY="-100000"/>
      <dgm:spPr/>
      <dgm:t>
        <a:bodyPr/>
        <a:lstStyle/>
        <a:p>
          <a:endParaRPr lang="en-US"/>
        </a:p>
      </dgm:t>
    </dgm:pt>
    <dgm:pt modelId="{FD09D0BA-1BAC-43FA-9F5F-51D2F21B8A53}" type="pres">
      <dgm:prSet presAssocID="{A9CB4C4D-F5C9-4C18-8628-EA15332A38B4}" presName="rootConnector" presStyleLbl="node1" presStyleIdx="2" presStyleCnt="5"/>
      <dgm:spPr/>
      <dgm:t>
        <a:bodyPr/>
        <a:lstStyle/>
        <a:p>
          <a:endParaRPr lang="en-US"/>
        </a:p>
      </dgm:t>
    </dgm:pt>
    <dgm:pt modelId="{0F951129-D9AF-4BA0-9EFF-E89C8F0AC879}" type="pres">
      <dgm:prSet presAssocID="{A9CB4C4D-F5C9-4C18-8628-EA15332A38B4}" presName="childShape" presStyleCnt="0"/>
      <dgm:spPr/>
    </dgm:pt>
    <dgm:pt modelId="{8A119C14-98D7-4176-8E5E-C77E812BB563}" type="pres">
      <dgm:prSet presAssocID="{00B5BFE9-ACBB-4BA1-B386-F923EE133143}" presName="root" presStyleCnt="0"/>
      <dgm:spPr/>
    </dgm:pt>
    <dgm:pt modelId="{E3A85584-F36A-43EE-A597-603A272297A2}" type="pres">
      <dgm:prSet presAssocID="{00B5BFE9-ACBB-4BA1-B386-F923EE133143}" presName="rootComposite" presStyleCnt="0"/>
      <dgm:spPr/>
    </dgm:pt>
    <dgm:pt modelId="{8B8E7DB4-17CB-462E-B640-1E4C796CFCE8}" type="pres">
      <dgm:prSet presAssocID="{00B5BFE9-ACBB-4BA1-B386-F923EE133143}" presName="rootText" presStyleLbl="node1" presStyleIdx="3" presStyleCnt="5" custScaleX="184057" custScaleY="229003" custLinFactY="-16178" custLinFactNeighborX="-19370" custLinFactNeighborY="-100000"/>
      <dgm:spPr/>
      <dgm:t>
        <a:bodyPr/>
        <a:lstStyle/>
        <a:p>
          <a:endParaRPr lang="en-US"/>
        </a:p>
      </dgm:t>
    </dgm:pt>
    <dgm:pt modelId="{E35BD951-8F1B-42EB-A86C-901443DD7874}" type="pres">
      <dgm:prSet presAssocID="{00B5BFE9-ACBB-4BA1-B386-F923EE133143}" presName="rootConnector" presStyleLbl="node1" presStyleIdx="3" presStyleCnt="5"/>
      <dgm:spPr/>
      <dgm:t>
        <a:bodyPr/>
        <a:lstStyle/>
        <a:p>
          <a:endParaRPr lang="en-US"/>
        </a:p>
      </dgm:t>
    </dgm:pt>
    <dgm:pt modelId="{0B148940-1F46-47D3-A37C-3A951F3DB5DD}" type="pres">
      <dgm:prSet presAssocID="{00B5BFE9-ACBB-4BA1-B386-F923EE133143}" presName="childShape" presStyleCnt="0"/>
      <dgm:spPr/>
    </dgm:pt>
    <dgm:pt modelId="{989790AC-B610-454A-A33F-C66E17057742}" type="pres">
      <dgm:prSet presAssocID="{C880EBF3-86F5-4608-B021-EA9661C6F1CC}" presName="root" presStyleCnt="0"/>
      <dgm:spPr/>
    </dgm:pt>
    <dgm:pt modelId="{BF69BA76-7D38-4226-88B9-EA6ED7D34027}" type="pres">
      <dgm:prSet presAssocID="{C880EBF3-86F5-4608-B021-EA9661C6F1CC}" presName="rootComposite" presStyleCnt="0"/>
      <dgm:spPr/>
    </dgm:pt>
    <dgm:pt modelId="{B9BA14F5-B803-4520-9765-D18F16B7594C}" type="pres">
      <dgm:prSet presAssocID="{C880EBF3-86F5-4608-B021-EA9661C6F1CC}" presName="rootText" presStyleLbl="node1" presStyleIdx="4" presStyleCnt="5" custScaleX="206302" custScaleY="228231" custLinFactY="-16178" custLinFactNeighborX="-6306" custLinFactNeighborY="-100000"/>
      <dgm:spPr/>
      <dgm:t>
        <a:bodyPr/>
        <a:lstStyle/>
        <a:p>
          <a:endParaRPr lang="en-US"/>
        </a:p>
      </dgm:t>
    </dgm:pt>
    <dgm:pt modelId="{9C0C1B91-104B-437E-9732-8F1EAE5A1BB4}" type="pres">
      <dgm:prSet presAssocID="{C880EBF3-86F5-4608-B021-EA9661C6F1CC}" presName="rootConnector" presStyleLbl="node1" presStyleIdx="4" presStyleCnt="5"/>
      <dgm:spPr/>
      <dgm:t>
        <a:bodyPr/>
        <a:lstStyle/>
        <a:p>
          <a:endParaRPr lang="en-US"/>
        </a:p>
      </dgm:t>
    </dgm:pt>
    <dgm:pt modelId="{E62F5B68-CE80-4EB2-B1E7-9200634BCAD9}" type="pres">
      <dgm:prSet presAssocID="{C880EBF3-86F5-4608-B021-EA9661C6F1CC}" presName="childShape" presStyleCnt="0"/>
      <dgm:spPr/>
    </dgm:pt>
  </dgm:ptLst>
  <dgm:cxnLst>
    <dgm:cxn modelId="{FB087A6F-4CFC-4AF4-964B-FD5FE55BB895}" type="presOf" srcId="{C490B3BF-D501-430C-B07C-D402B336344F}" destId="{A520E4CC-14D1-45B1-B9F7-8F15722C4BC1}" srcOrd="0" destOrd="0" presId="urn:microsoft.com/office/officeart/2005/8/layout/hierarchy3"/>
    <dgm:cxn modelId="{2AD3D836-1E7B-439B-A528-D334EA218C48}" srcId="{B02E0C08-7A65-45B9-B4DF-B9DB3AE080C5}" destId="{C880EBF3-86F5-4608-B021-EA9661C6F1CC}" srcOrd="4" destOrd="0" parTransId="{32B10804-DE69-493A-9B16-7EACEE4D232F}" sibTransId="{117A3E78-FED9-4E86-9DDB-24F1541FED04}"/>
    <dgm:cxn modelId="{8CDC4F42-F125-422C-8363-6D68B8662DA4}" type="presOf" srcId="{C6D3F25D-B787-4744-923C-56D1C431B3B7}" destId="{7D74E5BC-D185-481E-84C5-E4E6673984A7}" srcOrd="0" destOrd="0" presId="urn:microsoft.com/office/officeart/2005/8/layout/hierarchy3"/>
    <dgm:cxn modelId="{0C24DEAA-BD48-4C56-8163-9AFC1BA2A19B}" type="presOf" srcId="{74FC751F-7B4B-4568-8876-FDF29F58CBCC}" destId="{9F97C83B-139C-4861-A92D-5962C2B8E0EF}" srcOrd="0" destOrd="0" presId="urn:microsoft.com/office/officeart/2005/8/layout/hierarchy3"/>
    <dgm:cxn modelId="{713E9D65-8B23-40E9-B167-5A2F4CD8031A}" type="presOf" srcId="{DA371371-7088-435D-B657-5F065A339297}" destId="{87E0DB87-4838-4019-8277-3EB830199BA6}" srcOrd="0" destOrd="0" presId="urn:microsoft.com/office/officeart/2005/8/layout/hierarchy3"/>
    <dgm:cxn modelId="{64867430-EAE4-446E-8897-8D2839788BB6}" type="presOf" srcId="{A9E1ACE6-AE88-4ACF-8DFF-4FFE971E8689}" destId="{C3A3708D-3367-4A31-9627-3C356BD749CF}" srcOrd="0" destOrd="0" presId="urn:microsoft.com/office/officeart/2005/8/layout/hierarchy3"/>
    <dgm:cxn modelId="{ADD5E9E4-EF94-443F-B3BF-25D767ECCA56}" type="presOf" srcId="{183E9D4F-9108-462C-98DC-45A07305EE15}" destId="{C23D1547-B13F-4871-A252-F18180F6A644}" srcOrd="0" destOrd="0" presId="urn:microsoft.com/office/officeart/2005/8/layout/hierarchy3"/>
    <dgm:cxn modelId="{105736EB-4826-4BB5-B1FE-9B02BFBB516C}" type="presOf" srcId="{690B07BA-94CC-49A6-A77D-6C9F897CC400}" destId="{A48454E8-1713-4561-8DB3-190AEC179CFC}" srcOrd="0" destOrd="0" presId="urn:microsoft.com/office/officeart/2005/8/layout/hierarchy3"/>
    <dgm:cxn modelId="{30B55BC5-6D39-4780-B3AD-42B4F18496E6}" srcId="{B02E0C08-7A65-45B9-B4DF-B9DB3AE080C5}" destId="{A9CB4C4D-F5C9-4C18-8628-EA15332A38B4}" srcOrd="2" destOrd="0" parTransId="{E8E547B9-AC79-4E31-B89F-88C8A68330BA}" sibTransId="{1508388A-AFC9-4C0C-9533-9C5BB954D9FF}"/>
    <dgm:cxn modelId="{CE3F3222-05A8-4B81-8914-C4928E4751A5}" type="presOf" srcId="{C880EBF3-86F5-4608-B021-EA9661C6F1CC}" destId="{9C0C1B91-104B-437E-9732-8F1EAE5A1BB4}" srcOrd="1" destOrd="0" presId="urn:microsoft.com/office/officeart/2005/8/layout/hierarchy3"/>
    <dgm:cxn modelId="{E08863EE-AFE6-47F7-8385-05F89D7A85ED}" srcId="{690B07BA-94CC-49A6-A77D-6C9F897CC400}" destId="{E946B8EF-FFCD-4E83-B55B-E29F7E6ED3F2}" srcOrd="1" destOrd="0" parTransId="{49ABE01D-4608-4871-804B-F1D3E3661889}" sibTransId="{528E1E49-8827-489A-8821-52160D523B91}"/>
    <dgm:cxn modelId="{148D7115-13DF-4D89-8797-C56C66D84703}" type="presOf" srcId="{690B07BA-94CC-49A6-A77D-6C9F897CC400}" destId="{D9A1F76C-CA91-47E3-88E9-0EB32A5BBF60}" srcOrd="1" destOrd="0" presId="urn:microsoft.com/office/officeart/2005/8/layout/hierarchy3"/>
    <dgm:cxn modelId="{1E45375F-D334-4A1A-837A-46CC4F233B62}" type="presOf" srcId="{00B5BFE9-ACBB-4BA1-B386-F923EE133143}" destId="{8B8E7DB4-17CB-462E-B640-1E4C796CFCE8}" srcOrd="0" destOrd="0" presId="urn:microsoft.com/office/officeart/2005/8/layout/hierarchy3"/>
    <dgm:cxn modelId="{F9A7356C-8847-4DB9-8DC2-0FF8926B66A3}" srcId="{C490B3BF-D501-430C-B07C-D402B336344F}" destId="{74FC751F-7B4B-4568-8876-FDF29F58CBCC}" srcOrd="1" destOrd="0" parTransId="{A9E1ACE6-AE88-4ACF-8DFF-4FFE971E8689}" sibTransId="{B2E4AE5B-7D66-4AFB-9576-96240CCED650}"/>
    <dgm:cxn modelId="{0418728F-865C-47C9-8DAA-F5E8704E7BC1}" type="presOf" srcId="{C880EBF3-86F5-4608-B021-EA9661C6F1CC}" destId="{B9BA14F5-B803-4520-9765-D18F16B7594C}" srcOrd="0" destOrd="0" presId="urn:microsoft.com/office/officeart/2005/8/layout/hierarchy3"/>
    <dgm:cxn modelId="{2F3E9ED2-46FF-469E-85D1-FB172A58B21B}" srcId="{B02E0C08-7A65-45B9-B4DF-B9DB3AE080C5}" destId="{C490B3BF-D501-430C-B07C-D402B336344F}" srcOrd="1" destOrd="0" parTransId="{ABEF9175-B9CF-434D-B397-521205C0D23B}" sibTransId="{B99CFD68-2F6F-4F7F-ABE3-27CFA87D04E4}"/>
    <dgm:cxn modelId="{4B87BB4B-7E7A-4305-A63E-A9B46E3A56B2}" type="presOf" srcId="{4450F20A-B970-455D-9228-551A1E4FBFAB}" destId="{7B3ACF0F-583B-405E-9E1F-F1FACE76A888}" srcOrd="0" destOrd="0" presId="urn:microsoft.com/office/officeart/2005/8/layout/hierarchy3"/>
    <dgm:cxn modelId="{5D03D51C-1777-4549-9EF3-F27A0E89AD9A}" type="presOf" srcId="{B02E0C08-7A65-45B9-B4DF-B9DB3AE080C5}" destId="{762FED10-6937-476A-939E-5C37A8658DFE}" srcOrd="0" destOrd="0" presId="urn:microsoft.com/office/officeart/2005/8/layout/hierarchy3"/>
    <dgm:cxn modelId="{AEF3694E-B8E9-4BA4-A188-8F5FCFA4A177}" type="presOf" srcId="{A9CB4C4D-F5C9-4C18-8628-EA15332A38B4}" destId="{84222D3F-7C15-4778-AE92-0B2C4CFFDF6D}" srcOrd="0" destOrd="0" presId="urn:microsoft.com/office/officeart/2005/8/layout/hierarchy3"/>
    <dgm:cxn modelId="{6F7A9729-8325-43E3-8A49-4E52D5ADAC16}" type="presOf" srcId="{C490B3BF-D501-430C-B07C-D402B336344F}" destId="{4DC0444A-16F6-451C-9FEF-6B46AD92A21D}" srcOrd="1" destOrd="0" presId="urn:microsoft.com/office/officeart/2005/8/layout/hierarchy3"/>
    <dgm:cxn modelId="{D765DB0E-CF55-4CF2-A1CB-ACE4899DC1DA}" type="presOf" srcId="{49ABE01D-4608-4871-804B-F1D3E3661889}" destId="{452DF256-96DD-4B97-8393-6F1A9473DD75}" srcOrd="0" destOrd="0" presId="urn:microsoft.com/office/officeart/2005/8/layout/hierarchy3"/>
    <dgm:cxn modelId="{40D12805-73F7-4F73-893A-B1F00073B5A1}" type="presOf" srcId="{A9CB4C4D-F5C9-4C18-8628-EA15332A38B4}" destId="{FD09D0BA-1BAC-43FA-9F5F-51D2F21B8A53}" srcOrd="1" destOrd="0" presId="urn:microsoft.com/office/officeart/2005/8/layout/hierarchy3"/>
    <dgm:cxn modelId="{0C94A5D9-9B08-498D-A040-C52554AF9A63}" srcId="{690B07BA-94CC-49A6-A77D-6C9F897CC400}" destId="{183E9D4F-9108-462C-98DC-45A07305EE15}" srcOrd="0" destOrd="0" parTransId="{DA371371-7088-435D-B657-5F065A339297}" sibTransId="{89C9F663-4787-4110-AAE5-A863C30E00D5}"/>
    <dgm:cxn modelId="{6DEE925D-F28F-472A-A190-8E3E3FCFAE1A}" type="presOf" srcId="{00B5BFE9-ACBB-4BA1-B386-F923EE133143}" destId="{E35BD951-8F1B-42EB-A86C-901443DD7874}" srcOrd="1" destOrd="0" presId="urn:microsoft.com/office/officeart/2005/8/layout/hierarchy3"/>
    <dgm:cxn modelId="{64819ECE-90F4-4F0F-B8E9-9608EE1B8BA5}" srcId="{B02E0C08-7A65-45B9-B4DF-B9DB3AE080C5}" destId="{690B07BA-94CC-49A6-A77D-6C9F897CC400}" srcOrd="0" destOrd="0" parTransId="{B737B173-05F9-4880-B180-5CAD54F9CDDE}" sibTransId="{EBC06D5D-3E53-4459-8A46-74FD7828E23C}"/>
    <dgm:cxn modelId="{8AE95963-5C65-4301-B525-C1E55D9B796C}" srcId="{B02E0C08-7A65-45B9-B4DF-B9DB3AE080C5}" destId="{00B5BFE9-ACBB-4BA1-B386-F923EE133143}" srcOrd="3" destOrd="0" parTransId="{C931D010-5AB1-4217-9859-EEEE2CC91C0F}" sibTransId="{12A9E905-2FC3-4610-86B9-0A1FFDC365C8}"/>
    <dgm:cxn modelId="{A921991E-9349-44CA-B457-660A96F8FF32}" type="presOf" srcId="{E946B8EF-FFCD-4E83-B55B-E29F7E6ED3F2}" destId="{1EC2FFA5-CDE9-49A6-B57A-AB2315ABE258}" srcOrd="0" destOrd="0" presId="urn:microsoft.com/office/officeart/2005/8/layout/hierarchy3"/>
    <dgm:cxn modelId="{4E714F68-4476-41AE-82F4-767C0B845A61}" srcId="{C490B3BF-D501-430C-B07C-D402B336344F}" destId="{4450F20A-B970-455D-9228-551A1E4FBFAB}" srcOrd="0" destOrd="0" parTransId="{C6D3F25D-B787-4744-923C-56D1C431B3B7}" sibTransId="{82ABC17A-5650-41CD-A15C-86F33C01C769}"/>
    <dgm:cxn modelId="{6B4269A2-C712-4F48-A7B4-DB1B9E43EA0E}" type="presParOf" srcId="{762FED10-6937-476A-939E-5C37A8658DFE}" destId="{F5F40AAE-18E0-4900-B0E6-7871EC954835}" srcOrd="0" destOrd="0" presId="urn:microsoft.com/office/officeart/2005/8/layout/hierarchy3"/>
    <dgm:cxn modelId="{56AA6B3E-3176-4EBD-88FE-58CC3448D01B}" type="presParOf" srcId="{F5F40AAE-18E0-4900-B0E6-7871EC954835}" destId="{AB5731F4-687E-4C60-8D31-4CF1A5E73F6E}" srcOrd="0" destOrd="0" presId="urn:microsoft.com/office/officeart/2005/8/layout/hierarchy3"/>
    <dgm:cxn modelId="{7E504557-78E9-47DF-ACEC-D39E2EE5F262}" type="presParOf" srcId="{AB5731F4-687E-4C60-8D31-4CF1A5E73F6E}" destId="{A48454E8-1713-4561-8DB3-190AEC179CFC}" srcOrd="0" destOrd="0" presId="urn:microsoft.com/office/officeart/2005/8/layout/hierarchy3"/>
    <dgm:cxn modelId="{51796D9E-E048-45CC-8355-8996A4E60F3C}" type="presParOf" srcId="{AB5731F4-687E-4C60-8D31-4CF1A5E73F6E}" destId="{D9A1F76C-CA91-47E3-88E9-0EB32A5BBF60}" srcOrd="1" destOrd="0" presId="urn:microsoft.com/office/officeart/2005/8/layout/hierarchy3"/>
    <dgm:cxn modelId="{3E75773D-8770-4C15-BD6B-FFBC4AECFA06}" type="presParOf" srcId="{F5F40AAE-18E0-4900-B0E6-7871EC954835}" destId="{FF742852-A2C2-43A9-ADAB-AF029B057776}" srcOrd="1" destOrd="0" presId="urn:microsoft.com/office/officeart/2005/8/layout/hierarchy3"/>
    <dgm:cxn modelId="{69EB37C3-96A5-4461-9D0E-E8A8CEE520EB}" type="presParOf" srcId="{FF742852-A2C2-43A9-ADAB-AF029B057776}" destId="{87E0DB87-4838-4019-8277-3EB830199BA6}" srcOrd="0" destOrd="0" presId="urn:microsoft.com/office/officeart/2005/8/layout/hierarchy3"/>
    <dgm:cxn modelId="{69270106-D64C-4F0D-91D4-D58A7EC3045A}" type="presParOf" srcId="{FF742852-A2C2-43A9-ADAB-AF029B057776}" destId="{C23D1547-B13F-4871-A252-F18180F6A644}" srcOrd="1" destOrd="0" presId="urn:microsoft.com/office/officeart/2005/8/layout/hierarchy3"/>
    <dgm:cxn modelId="{BCEA9F60-9893-4523-9DFC-E324F5C93C0D}" type="presParOf" srcId="{FF742852-A2C2-43A9-ADAB-AF029B057776}" destId="{452DF256-96DD-4B97-8393-6F1A9473DD75}" srcOrd="2" destOrd="0" presId="urn:microsoft.com/office/officeart/2005/8/layout/hierarchy3"/>
    <dgm:cxn modelId="{8E440817-BD5B-4248-93B1-94D0E7419E01}" type="presParOf" srcId="{FF742852-A2C2-43A9-ADAB-AF029B057776}" destId="{1EC2FFA5-CDE9-49A6-B57A-AB2315ABE258}" srcOrd="3" destOrd="0" presId="urn:microsoft.com/office/officeart/2005/8/layout/hierarchy3"/>
    <dgm:cxn modelId="{6C62A889-F3EC-4412-823D-C6C9D604F40C}" type="presParOf" srcId="{762FED10-6937-476A-939E-5C37A8658DFE}" destId="{E3C6E4A1-D14F-4C32-9AA4-D81A8B38D69F}" srcOrd="1" destOrd="0" presId="urn:microsoft.com/office/officeart/2005/8/layout/hierarchy3"/>
    <dgm:cxn modelId="{52507DAC-1680-478D-9C52-A5CD494A697A}" type="presParOf" srcId="{E3C6E4A1-D14F-4C32-9AA4-D81A8B38D69F}" destId="{B806DC6A-EA29-495C-8F5F-CAC69A29F594}" srcOrd="0" destOrd="0" presId="urn:microsoft.com/office/officeart/2005/8/layout/hierarchy3"/>
    <dgm:cxn modelId="{B3BCE4D5-2314-49BC-AD1B-17A149AE33C3}" type="presParOf" srcId="{B806DC6A-EA29-495C-8F5F-CAC69A29F594}" destId="{A520E4CC-14D1-45B1-B9F7-8F15722C4BC1}" srcOrd="0" destOrd="0" presId="urn:microsoft.com/office/officeart/2005/8/layout/hierarchy3"/>
    <dgm:cxn modelId="{170EF35E-E469-4834-87E4-B769B5F10812}" type="presParOf" srcId="{B806DC6A-EA29-495C-8F5F-CAC69A29F594}" destId="{4DC0444A-16F6-451C-9FEF-6B46AD92A21D}" srcOrd="1" destOrd="0" presId="urn:microsoft.com/office/officeart/2005/8/layout/hierarchy3"/>
    <dgm:cxn modelId="{25C164BF-9A78-4184-A3C1-26E77C43CAA5}" type="presParOf" srcId="{E3C6E4A1-D14F-4C32-9AA4-D81A8B38D69F}" destId="{94CFFCF5-93FA-4A7B-AFAE-3E34087F6AAE}" srcOrd="1" destOrd="0" presId="urn:microsoft.com/office/officeart/2005/8/layout/hierarchy3"/>
    <dgm:cxn modelId="{9690D059-5616-43A5-B6FF-12420D42A34B}" type="presParOf" srcId="{94CFFCF5-93FA-4A7B-AFAE-3E34087F6AAE}" destId="{7D74E5BC-D185-481E-84C5-E4E6673984A7}" srcOrd="0" destOrd="0" presId="urn:microsoft.com/office/officeart/2005/8/layout/hierarchy3"/>
    <dgm:cxn modelId="{2C71F22C-A885-4ACB-8E8F-3B9405F077E1}" type="presParOf" srcId="{94CFFCF5-93FA-4A7B-AFAE-3E34087F6AAE}" destId="{7B3ACF0F-583B-405E-9E1F-F1FACE76A888}" srcOrd="1" destOrd="0" presId="urn:microsoft.com/office/officeart/2005/8/layout/hierarchy3"/>
    <dgm:cxn modelId="{15F748DA-A60E-4E81-97AB-00C6FBD52D57}" type="presParOf" srcId="{94CFFCF5-93FA-4A7B-AFAE-3E34087F6AAE}" destId="{C3A3708D-3367-4A31-9627-3C356BD749CF}" srcOrd="2" destOrd="0" presId="urn:microsoft.com/office/officeart/2005/8/layout/hierarchy3"/>
    <dgm:cxn modelId="{21634F3D-D5CF-47DB-ABC6-22D75DA9E1D3}" type="presParOf" srcId="{94CFFCF5-93FA-4A7B-AFAE-3E34087F6AAE}" destId="{9F97C83B-139C-4861-A92D-5962C2B8E0EF}" srcOrd="3" destOrd="0" presId="urn:microsoft.com/office/officeart/2005/8/layout/hierarchy3"/>
    <dgm:cxn modelId="{63D7A863-CCCD-4367-9817-E91380C177C8}" type="presParOf" srcId="{762FED10-6937-476A-939E-5C37A8658DFE}" destId="{B4E25609-2F36-4724-A934-6F2E2BBE32C1}" srcOrd="2" destOrd="0" presId="urn:microsoft.com/office/officeart/2005/8/layout/hierarchy3"/>
    <dgm:cxn modelId="{FCE9C428-E2CF-4E82-9186-AA3524F9F57B}" type="presParOf" srcId="{B4E25609-2F36-4724-A934-6F2E2BBE32C1}" destId="{521D60AE-004D-4D93-B762-D95F50AA3593}" srcOrd="0" destOrd="0" presId="urn:microsoft.com/office/officeart/2005/8/layout/hierarchy3"/>
    <dgm:cxn modelId="{A762FBF5-D756-44C1-98FD-D6F11A1F50DA}" type="presParOf" srcId="{521D60AE-004D-4D93-B762-D95F50AA3593}" destId="{84222D3F-7C15-4778-AE92-0B2C4CFFDF6D}" srcOrd="0" destOrd="0" presId="urn:microsoft.com/office/officeart/2005/8/layout/hierarchy3"/>
    <dgm:cxn modelId="{492B092E-EE49-458D-AD1A-FD49088D797E}" type="presParOf" srcId="{521D60AE-004D-4D93-B762-D95F50AA3593}" destId="{FD09D0BA-1BAC-43FA-9F5F-51D2F21B8A53}" srcOrd="1" destOrd="0" presId="urn:microsoft.com/office/officeart/2005/8/layout/hierarchy3"/>
    <dgm:cxn modelId="{58C1F33C-AFAA-4255-9081-35FFA194C16F}" type="presParOf" srcId="{B4E25609-2F36-4724-A934-6F2E2BBE32C1}" destId="{0F951129-D9AF-4BA0-9EFF-E89C8F0AC879}" srcOrd="1" destOrd="0" presId="urn:microsoft.com/office/officeart/2005/8/layout/hierarchy3"/>
    <dgm:cxn modelId="{59C8475B-16CF-45EB-97A1-50484AB1FCA1}" type="presParOf" srcId="{762FED10-6937-476A-939E-5C37A8658DFE}" destId="{8A119C14-98D7-4176-8E5E-C77E812BB563}" srcOrd="3" destOrd="0" presId="urn:microsoft.com/office/officeart/2005/8/layout/hierarchy3"/>
    <dgm:cxn modelId="{78CBBD91-C325-45CA-AF13-2CED1C4C0D8D}" type="presParOf" srcId="{8A119C14-98D7-4176-8E5E-C77E812BB563}" destId="{E3A85584-F36A-43EE-A597-603A272297A2}" srcOrd="0" destOrd="0" presId="urn:microsoft.com/office/officeart/2005/8/layout/hierarchy3"/>
    <dgm:cxn modelId="{B8720B3E-FC37-4AD0-9FF2-49FD917857A4}" type="presParOf" srcId="{E3A85584-F36A-43EE-A597-603A272297A2}" destId="{8B8E7DB4-17CB-462E-B640-1E4C796CFCE8}" srcOrd="0" destOrd="0" presId="urn:microsoft.com/office/officeart/2005/8/layout/hierarchy3"/>
    <dgm:cxn modelId="{4FD2B685-375B-4D8C-A00E-D44253B332F9}" type="presParOf" srcId="{E3A85584-F36A-43EE-A597-603A272297A2}" destId="{E35BD951-8F1B-42EB-A86C-901443DD7874}" srcOrd="1" destOrd="0" presId="urn:microsoft.com/office/officeart/2005/8/layout/hierarchy3"/>
    <dgm:cxn modelId="{C007CF12-6A47-48C1-BF81-AAE7072025A8}" type="presParOf" srcId="{8A119C14-98D7-4176-8E5E-C77E812BB563}" destId="{0B148940-1F46-47D3-A37C-3A951F3DB5DD}" srcOrd="1" destOrd="0" presId="urn:microsoft.com/office/officeart/2005/8/layout/hierarchy3"/>
    <dgm:cxn modelId="{6C8FDA6D-405F-4283-A805-B5749A627E0B}" type="presParOf" srcId="{762FED10-6937-476A-939E-5C37A8658DFE}" destId="{989790AC-B610-454A-A33F-C66E17057742}" srcOrd="4" destOrd="0" presId="urn:microsoft.com/office/officeart/2005/8/layout/hierarchy3"/>
    <dgm:cxn modelId="{44B07193-9329-42EA-8CB5-B9521E79BF1E}" type="presParOf" srcId="{989790AC-B610-454A-A33F-C66E17057742}" destId="{BF69BA76-7D38-4226-88B9-EA6ED7D34027}" srcOrd="0" destOrd="0" presId="urn:microsoft.com/office/officeart/2005/8/layout/hierarchy3"/>
    <dgm:cxn modelId="{8DE2B937-CDBD-445A-8A75-9BFCDD16FD00}" type="presParOf" srcId="{BF69BA76-7D38-4226-88B9-EA6ED7D34027}" destId="{B9BA14F5-B803-4520-9765-D18F16B7594C}" srcOrd="0" destOrd="0" presId="urn:microsoft.com/office/officeart/2005/8/layout/hierarchy3"/>
    <dgm:cxn modelId="{85C320ED-A315-4303-A0DE-37D7ACCD93DD}" type="presParOf" srcId="{BF69BA76-7D38-4226-88B9-EA6ED7D34027}" destId="{9C0C1B91-104B-437E-9732-8F1EAE5A1BB4}" srcOrd="1" destOrd="0" presId="urn:microsoft.com/office/officeart/2005/8/layout/hierarchy3"/>
    <dgm:cxn modelId="{1E759903-7337-490F-92FE-5B0277742292}" type="presParOf" srcId="{989790AC-B610-454A-A33F-C66E17057742}" destId="{E62F5B68-CE80-4EB2-B1E7-9200634BCAD9}" srcOrd="1" destOrd="0" presId="urn:microsoft.com/office/officeart/2005/8/layout/hierarchy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3E1A4-01D7-4480-A542-91001FB7C75F}">
      <dsp:nvSpPr>
        <dsp:cNvPr id="0" name=""/>
        <dsp:cNvSpPr/>
      </dsp:nvSpPr>
      <dsp:spPr>
        <a:xfrm>
          <a:off x="0" y="2950347"/>
          <a:ext cx="6180221" cy="634588"/>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latin typeface="Verdana" panose="020B0604030504040204" pitchFamily="34" charset="0"/>
              <a:ea typeface="Verdana" panose="020B0604030504040204" pitchFamily="34" charset="0"/>
              <a:cs typeface="Verdana" panose="020B0604030504040204" pitchFamily="34" charset="0"/>
            </a:rPr>
            <a:t>Report any occurrences that conflict with Policy</a:t>
          </a:r>
        </a:p>
      </dsp:txBody>
      <dsp:txXfrm>
        <a:off x="0" y="2950347"/>
        <a:ext cx="6180221" cy="634588"/>
      </dsp:txXfrm>
    </dsp:sp>
    <dsp:sp modelId="{88BBA3BB-0D8A-4FE3-BBF5-4B5733369FBD}">
      <dsp:nvSpPr>
        <dsp:cNvPr id="0" name=""/>
        <dsp:cNvSpPr/>
      </dsp:nvSpPr>
      <dsp:spPr>
        <a:xfrm rot="10800000">
          <a:off x="0" y="2347097"/>
          <a:ext cx="6180221" cy="609191"/>
        </a:xfrm>
        <a:prstGeom prst="upArrowCallou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latin typeface="Verdana" panose="020B0604030504040204" pitchFamily="34" charset="0"/>
              <a:ea typeface="Verdana" panose="020B0604030504040204" pitchFamily="34" charset="0"/>
              <a:cs typeface="Verdana" panose="020B0604030504040204" pitchFamily="34" charset="0"/>
            </a:rPr>
            <a:t>Advise the staff Investment Committee</a:t>
          </a:r>
        </a:p>
      </dsp:txBody>
      <dsp:txXfrm rot="10800000">
        <a:off x="0" y="2347097"/>
        <a:ext cx="6180221" cy="395834"/>
      </dsp:txXfrm>
    </dsp:sp>
    <dsp:sp modelId="{D76174EE-E5B0-4AA5-9DBC-BAD6633A2B68}">
      <dsp:nvSpPr>
        <dsp:cNvPr id="0" name=""/>
        <dsp:cNvSpPr/>
      </dsp:nvSpPr>
      <dsp:spPr>
        <a:xfrm rot="10800000">
          <a:off x="0" y="1502882"/>
          <a:ext cx="6180221" cy="850157"/>
        </a:xfrm>
        <a:prstGeom prst="upArrowCallou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latin typeface="Verdana" panose="020B0604030504040204" pitchFamily="34" charset="0"/>
              <a:ea typeface="Verdana" panose="020B0604030504040204" pitchFamily="34" charset="0"/>
              <a:cs typeface="Verdana" panose="020B0604030504040204" pitchFamily="34" charset="0"/>
            </a:rPr>
            <a:t>Review investment results</a:t>
          </a:r>
        </a:p>
      </dsp:txBody>
      <dsp:txXfrm rot="10800000">
        <a:off x="0" y="1502882"/>
        <a:ext cx="6180221" cy="552407"/>
      </dsp:txXfrm>
    </dsp:sp>
    <dsp:sp modelId="{D433A659-7A35-4F94-9E3F-59E4F6E1C18E}">
      <dsp:nvSpPr>
        <dsp:cNvPr id="0" name=""/>
        <dsp:cNvSpPr/>
      </dsp:nvSpPr>
      <dsp:spPr>
        <a:xfrm rot="10800000">
          <a:off x="0" y="603723"/>
          <a:ext cx="6180221" cy="905100"/>
        </a:xfrm>
        <a:prstGeom prst="upArrowCallou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latin typeface="Verdana" panose="020B0604030504040204" pitchFamily="34" charset="0"/>
              <a:ea typeface="Verdana" panose="020B0604030504040204" pitchFamily="34" charset="0"/>
              <a:cs typeface="Verdana" panose="020B0604030504040204" pitchFamily="34" charset="0"/>
            </a:rPr>
            <a:t>Provide additional oversight</a:t>
          </a:r>
          <a:endParaRPr lang="en-US" sz="2200" kern="1200" dirty="0">
            <a:latin typeface="Verdana" panose="020B0604030504040204" pitchFamily="34" charset="0"/>
            <a:ea typeface="Verdana" panose="020B0604030504040204" pitchFamily="34" charset="0"/>
            <a:cs typeface="Verdana" panose="020B0604030504040204" pitchFamily="34" charset="0"/>
          </a:endParaRPr>
        </a:p>
      </dsp:txBody>
      <dsp:txXfrm rot="10800000">
        <a:off x="0" y="603723"/>
        <a:ext cx="6180221" cy="588107"/>
      </dsp:txXfrm>
    </dsp:sp>
    <dsp:sp modelId="{F8BC5CB3-45B7-4319-8310-88B15A5509E8}">
      <dsp:nvSpPr>
        <dsp:cNvPr id="0" name=""/>
        <dsp:cNvSpPr/>
      </dsp:nvSpPr>
      <dsp:spPr>
        <a:xfrm rot="10800000">
          <a:off x="0" y="473"/>
          <a:ext cx="6180221" cy="609191"/>
        </a:xfrm>
        <a:prstGeom prst="upArrowCallou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smtClean="0">
              <a:latin typeface="Verdana" panose="020B0604030504040204" pitchFamily="34" charset="0"/>
              <a:ea typeface="Verdana" panose="020B0604030504040204" pitchFamily="34" charset="0"/>
              <a:cs typeface="Verdana" panose="020B0604030504040204" pitchFamily="34" charset="0"/>
            </a:rPr>
            <a:t>     Established August 7, 2006 	</a:t>
          </a:r>
          <a:endParaRPr lang="en-US" sz="2200" kern="1200" dirty="0">
            <a:latin typeface="Verdana" panose="020B0604030504040204" pitchFamily="34" charset="0"/>
            <a:ea typeface="Verdana" panose="020B0604030504040204" pitchFamily="34" charset="0"/>
            <a:cs typeface="Verdana" panose="020B0604030504040204" pitchFamily="34" charset="0"/>
          </a:endParaRPr>
        </a:p>
      </dsp:txBody>
      <dsp:txXfrm rot="10800000">
        <a:off x="0" y="473"/>
        <a:ext cx="6180221" cy="395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454E8-1713-4561-8DB3-190AEC179CFC}">
      <dsp:nvSpPr>
        <dsp:cNvPr id="0" name=""/>
        <dsp:cNvSpPr/>
      </dsp:nvSpPr>
      <dsp:spPr>
        <a:xfrm>
          <a:off x="1681" y="487822"/>
          <a:ext cx="1387257" cy="1127231"/>
        </a:xfrm>
        <a:prstGeom prst="roundRect">
          <a:avLst>
            <a:gd name="adj" fmla="val 10000"/>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Restrict Invest.</a:t>
          </a:r>
          <a:endParaRPr lang="en-US" sz="2200"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sp:txBody>
      <dsp:txXfrm>
        <a:off x="34696" y="520837"/>
        <a:ext cx="1321227" cy="1061201"/>
      </dsp:txXfrm>
    </dsp:sp>
    <dsp:sp modelId="{87E0DB87-4838-4019-8277-3EB830199BA6}">
      <dsp:nvSpPr>
        <dsp:cNvPr id="0" name=""/>
        <dsp:cNvSpPr/>
      </dsp:nvSpPr>
      <dsp:spPr>
        <a:xfrm>
          <a:off x="140407" y="1615054"/>
          <a:ext cx="118254" cy="1238863"/>
        </a:xfrm>
        <a:custGeom>
          <a:avLst/>
          <a:gdLst/>
          <a:ahLst/>
          <a:cxnLst/>
          <a:rect l="0" t="0" r="0" b="0"/>
          <a:pathLst>
            <a:path>
              <a:moveTo>
                <a:pt x="0" y="0"/>
              </a:moveTo>
              <a:lnTo>
                <a:pt x="0" y="1125630"/>
              </a:lnTo>
              <a:lnTo>
                <a:pt x="107445" y="1125630"/>
              </a:lnTo>
            </a:path>
          </a:pathLst>
        </a:custGeom>
        <a:noFill/>
        <a:ln w="25400" cap="flat" cmpd="sng" algn="ctr">
          <a:solidFill>
            <a:srgbClr val="BBE0E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23D1547-B13F-4871-A252-F18180F6A644}">
      <dsp:nvSpPr>
        <dsp:cNvPr id="0" name=""/>
        <dsp:cNvSpPr/>
      </dsp:nvSpPr>
      <dsp:spPr>
        <a:xfrm>
          <a:off x="258661" y="2356179"/>
          <a:ext cx="2021822" cy="995477"/>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N.C.General</a:t>
          </a: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Statute 159.30</a:t>
          </a:r>
          <a:endParaRPr lang="en-US" sz="2200"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sp:txBody>
      <dsp:txXfrm>
        <a:off x="287818" y="2385336"/>
        <a:ext cx="1963508" cy="937163"/>
      </dsp:txXfrm>
    </dsp:sp>
    <dsp:sp modelId="{452DF256-96DD-4B97-8393-6F1A9473DD75}">
      <dsp:nvSpPr>
        <dsp:cNvPr id="0" name=""/>
        <dsp:cNvSpPr/>
      </dsp:nvSpPr>
      <dsp:spPr>
        <a:xfrm>
          <a:off x="94687" y="1615054"/>
          <a:ext cx="91440" cy="2661552"/>
        </a:xfrm>
        <a:custGeom>
          <a:avLst/>
          <a:gdLst/>
          <a:ahLst/>
          <a:cxnLst/>
          <a:rect l="0" t="0" r="0" b="0"/>
          <a:pathLst>
            <a:path>
              <a:moveTo>
                <a:pt x="45720" y="0"/>
              </a:moveTo>
              <a:lnTo>
                <a:pt x="45720" y="2418283"/>
              </a:lnTo>
              <a:lnTo>
                <a:pt x="102026" y="2418283"/>
              </a:lnTo>
            </a:path>
          </a:pathLst>
        </a:custGeom>
        <a:noFill/>
        <a:ln w="25400" cap="flat" cmpd="sng" algn="ctr">
          <a:solidFill>
            <a:srgbClr val="BBE0E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EC2FFA5-CDE9-49A6-B57A-AB2315ABE258}">
      <dsp:nvSpPr>
        <dsp:cNvPr id="0" name=""/>
        <dsp:cNvSpPr/>
      </dsp:nvSpPr>
      <dsp:spPr>
        <a:xfrm>
          <a:off x="202377" y="3927272"/>
          <a:ext cx="2062041" cy="698667"/>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Investment Policy</a:t>
          </a:r>
        </a:p>
      </dsp:txBody>
      <dsp:txXfrm>
        <a:off x="222840" y="3947735"/>
        <a:ext cx="2021115" cy="657741"/>
      </dsp:txXfrm>
    </dsp:sp>
    <dsp:sp modelId="{A520E4CC-14D1-45B1-B9F7-8F15722C4BC1}">
      <dsp:nvSpPr>
        <dsp:cNvPr id="0" name=""/>
        <dsp:cNvSpPr/>
      </dsp:nvSpPr>
      <dsp:spPr>
        <a:xfrm>
          <a:off x="2213373" y="561755"/>
          <a:ext cx="1401070" cy="975225"/>
        </a:xfrm>
        <a:prstGeom prst="roundRect">
          <a:avLst>
            <a:gd name="adj" fmla="val 10000"/>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Credit Risks</a:t>
          </a:r>
          <a:endParaRPr lang="en-US" sz="2200"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sp:txBody>
      <dsp:txXfrm>
        <a:off x="2241936" y="590318"/>
        <a:ext cx="1343944" cy="918099"/>
      </dsp:txXfrm>
    </dsp:sp>
    <dsp:sp modelId="{7D74E5BC-D185-481E-84C5-E4E6673984A7}">
      <dsp:nvSpPr>
        <dsp:cNvPr id="0" name=""/>
        <dsp:cNvSpPr/>
      </dsp:nvSpPr>
      <dsp:spPr>
        <a:xfrm>
          <a:off x="2353480" y="1536980"/>
          <a:ext cx="200785" cy="955677"/>
        </a:xfrm>
        <a:custGeom>
          <a:avLst/>
          <a:gdLst/>
          <a:ahLst/>
          <a:cxnLst/>
          <a:rect l="0" t="0" r="0" b="0"/>
          <a:pathLst>
            <a:path>
              <a:moveTo>
                <a:pt x="0" y="0"/>
              </a:moveTo>
              <a:lnTo>
                <a:pt x="0" y="868327"/>
              </a:lnTo>
              <a:lnTo>
                <a:pt x="182433" y="868327"/>
              </a:lnTo>
            </a:path>
          </a:pathLst>
        </a:custGeom>
        <a:noFill/>
        <a:ln w="25400" cap="flat" cmpd="sng" algn="ctr">
          <a:solidFill>
            <a:srgbClr val="BBE0E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7B3ACF0F-583B-405E-9E1F-F1FACE76A888}">
      <dsp:nvSpPr>
        <dsp:cNvPr id="0" name=""/>
        <dsp:cNvSpPr/>
      </dsp:nvSpPr>
      <dsp:spPr>
        <a:xfrm>
          <a:off x="2554266" y="2136285"/>
          <a:ext cx="2669051" cy="712744"/>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Some Agencies and Treasuries</a:t>
          </a:r>
          <a:endParaRPr lang="en-US" sz="2200" kern="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dsp:txBody>
      <dsp:txXfrm>
        <a:off x="2575142" y="2157161"/>
        <a:ext cx="2627299" cy="670992"/>
      </dsp:txXfrm>
    </dsp:sp>
    <dsp:sp modelId="{C3A3708D-3367-4A31-9627-3C356BD749CF}">
      <dsp:nvSpPr>
        <dsp:cNvPr id="0" name=""/>
        <dsp:cNvSpPr/>
      </dsp:nvSpPr>
      <dsp:spPr>
        <a:xfrm>
          <a:off x="2353480" y="1536980"/>
          <a:ext cx="195428" cy="2092972"/>
        </a:xfrm>
        <a:custGeom>
          <a:avLst/>
          <a:gdLst/>
          <a:ahLst/>
          <a:cxnLst/>
          <a:rect l="0" t="0" r="0" b="0"/>
          <a:pathLst>
            <a:path>
              <a:moveTo>
                <a:pt x="0" y="0"/>
              </a:moveTo>
              <a:lnTo>
                <a:pt x="0" y="1901673"/>
              </a:lnTo>
              <a:lnTo>
                <a:pt x="177566" y="1901673"/>
              </a:lnTo>
            </a:path>
          </a:pathLst>
        </a:custGeom>
        <a:noFill/>
        <a:ln w="25400" cap="flat" cmpd="sng" algn="ctr">
          <a:solidFill>
            <a:srgbClr val="BBE0E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F97C83B-139C-4861-A92D-5962C2B8E0EF}">
      <dsp:nvSpPr>
        <dsp:cNvPr id="0" name=""/>
        <dsp:cNvSpPr/>
      </dsp:nvSpPr>
      <dsp:spPr>
        <a:xfrm>
          <a:off x="2548909" y="3124932"/>
          <a:ext cx="1828497" cy="1010041"/>
        </a:xfrm>
        <a:prstGeom prst="roundRect">
          <a:avLst>
            <a:gd name="adj" fmla="val 10000"/>
          </a:avLst>
        </a:prstGeom>
        <a:solidFill>
          <a:srgbClr val="333399">
            <a:lumMod val="75000"/>
            <a:alpha val="90000"/>
          </a:srgbClr>
        </a:solidFill>
        <a:ln w="25400" cap="flat" cmpd="sng" algn="ctr">
          <a:solidFill>
            <a:srgbClr val="BBE0E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Safety, Liquidity, Yie</a:t>
          </a:r>
          <a:r>
            <a:rPr lang="en-US" sz="2200" kern="1200" dirty="0" smtClean="0">
              <a:solidFill>
                <a:srgbClr val="FFFFFF"/>
              </a:solidFill>
              <a:latin typeface="Arial"/>
              <a:ea typeface="+mn-ea"/>
              <a:cs typeface="+mn-cs"/>
            </a:rPr>
            <a:t>ld</a:t>
          </a:r>
        </a:p>
      </dsp:txBody>
      <dsp:txXfrm>
        <a:off x="2578492" y="3154515"/>
        <a:ext cx="1769331" cy="950875"/>
      </dsp:txXfrm>
    </dsp:sp>
    <dsp:sp modelId="{84222D3F-7C15-4778-AE92-0B2C4CFFDF6D}">
      <dsp:nvSpPr>
        <dsp:cNvPr id="0" name=""/>
        <dsp:cNvSpPr/>
      </dsp:nvSpPr>
      <dsp:spPr>
        <a:xfrm>
          <a:off x="3855799" y="559112"/>
          <a:ext cx="1556177" cy="980096"/>
        </a:xfrm>
        <a:prstGeom prst="roundRect">
          <a:avLst>
            <a:gd name="adj" fmla="val 10000"/>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Diversity</a:t>
          </a:r>
        </a:p>
      </dsp:txBody>
      <dsp:txXfrm>
        <a:off x="3884505" y="587818"/>
        <a:ext cx="1498765" cy="922684"/>
      </dsp:txXfrm>
    </dsp:sp>
    <dsp:sp modelId="{8B8E7DB4-17CB-462E-B640-1E4C796CFCE8}">
      <dsp:nvSpPr>
        <dsp:cNvPr id="0" name=""/>
        <dsp:cNvSpPr/>
      </dsp:nvSpPr>
      <dsp:spPr>
        <a:xfrm>
          <a:off x="5488330" y="568716"/>
          <a:ext cx="1544505" cy="960833"/>
        </a:xfrm>
        <a:prstGeom prst="roundRect">
          <a:avLst>
            <a:gd name="adj" fmla="val 10000"/>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Security</a:t>
          </a:r>
        </a:p>
      </dsp:txBody>
      <dsp:txXfrm>
        <a:off x="5516472" y="596858"/>
        <a:ext cx="1488221" cy="904549"/>
      </dsp:txXfrm>
    </dsp:sp>
    <dsp:sp modelId="{B9BA14F5-B803-4520-9765-D18F16B7594C}">
      <dsp:nvSpPr>
        <dsp:cNvPr id="0" name=""/>
        <dsp:cNvSpPr/>
      </dsp:nvSpPr>
      <dsp:spPr>
        <a:xfrm>
          <a:off x="7352247" y="568716"/>
          <a:ext cx="1731173" cy="957594"/>
        </a:xfrm>
        <a:prstGeom prst="roundRect">
          <a:avLst>
            <a:gd name="adj" fmla="val 10000"/>
          </a:avLst>
        </a:prstGeom>
        <a:solidFill>
          <a:srgbClr val="C00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Econ.</a:t>
          </a:r>
        </a:p>
        <a:p>
          <a:pPr lvl="0" algn="ctr" defTabSz="977900">
            <a:lnSpc>
              <a:spcPct val="90000"/>
            </a:lnSpc>
            <a:spcBef>
              <a:spcPct val="0"/>
            </a:spcBef>
            <a:spcAft>
              <a:spcPct val="35000"/>
            </a:spcAft>
          </a:pPr>
          <a:r>
            <a:rPr lang="en-US" sz="22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Environ</a:t>
          </a:r>
          <a:r>
            <a:rPr lang="en-US" sz="2400" kern="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dsp:txBody>
      <dsp:txXfrm>
        <a:off x="7380294" y="596763"/>
        <a:ext cx="1675079" cy="9015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08E3DC-D155-6748-9BA9-DEB158B73DA6}" type="datetimeFigureOut">
              <a:rPr lang="en-US" smtClean="0"/>
              <a:t>10/9/17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DB8B2E-6AA6-1644-840C-17372D4EABE9}" type="slidenum">
              <a:rPr lang="en-US" smtClean="0"/>
              <a:t>‹#›</a:t>
            </a:fld>
            <a:endParaRPr lang="en-US"/>
          </a:p>
        </p:txBody>
      </p:sp>
    </p:spTree>
    <p:extLst>
      <p:ext uri="{BB962C8B-B14F-4D97-AF65-F5344CB8AC3E}">
        <p14:creationId xmlns:p14="http://schemas.microsoft.com/office/powerpoint/2010/main" val="585634366"/>
      </p:ext>
    </p:extLst>
  </p:cSld>
  <p:clrMap bg1="lt1" tx1="dk1" bg2="lt2" tx2="dk2" accent1="accent1" accent2="accent2" accent3="accent3" accent4="accent4" accent5="accent5" accent6="accent6" hlink="hlink" folHlink="folHlink"/>
  <p:notesStyle>
    <a:lvl1pPr marL="0" algn="l" defTabSz="456962" rtl="0" eaLnBrk="1" latinLnBrk="0" hangingPunct="1">
      <a:defRPr sz="1200" kern="1200">
        <a:solidFill>
          <a:schemeClr val="tx1"/>
        </a:solidFill>
        <a:latin typeface="+mn-lt"/>
        <a:ea typeface="+mn-ea"/>
        <a:cs typeface="+mn-cs"/>
      </a:defRPr>
    </a:lvl1pPr>
    <a:lvl2pPr marL="456962" algn="l" defTabSz="456962" rtl="0" eaLnBrk="1" latinLnBrk="0" hangingPunct="1">
      <a:defRPr sz="1200" kern="1200">
        <a:solidFill>
          <a:schemeClr val="tx1"/>
        </a:solidFill>
        <a:latin typeface="+mn-lt"/>
        <a:ea typeface="+mn-ea"/>
        <a:cs typeface="+mn-cs"/>
      </a:defRPr>
    </a:lvl2pPr>
    <a:lvl3pPr marL="913950" algn="l" defTabSz="456962" rtl="0" eaLnBrk="1" latinLnBrk="0" hangingPunct="1">
      <a:defRPr sz="1200" kern="1200">
        <a:solidFill>
          <a:schemeClr val="tx1"/>
        </a:solidFill>
        <a:latin typeface="+mn-lt"/>
        <a:ea typeface="+mn-ea"/>
        <a:cs typeface="+mn-cs"/>
      </a:defRPr>
    </a:lvl3pPr>
    <a:lvl4pPr marL="1370920" algn="l" defTabSz="456962" rtl="0" eaLnBrk="1" latinLnBrk="0" hangingPunct="1">
      <a:defRPr sz="1200" kern="1200">
        <a:solidFill>
          <a:schemeClr val="tx1"/>
        </a:solidFill>
        <a:latin typeface="+mn-lt"/>
        <a:ea typeface="+mn-ea"/>
        <a:cs typeface="+mn-cs"/>
      </a:defRPr>
    </a:lvl4pPr>
    <a:lvl5pPr marL="1827899" algn="l" defTabSz="456962" rtl="0" eaLnBrk="1" latinLnBrk="0" hangingPunct="1">
      <a:defRPr sz="1200" kern="1200">
        <a:solidFill>
          <a:schemeClr val="tx1"/>
        </a:solidFill>
        <a:latin typeface="+mn-lt"/>
        <a:ea typeface="+mn-ea"/>
        <a:cs typeface="+mn-cs"/>
      </a:defRPr>
    </a:lvl5pPr>
    <a:lvl6pPr marL="2284860" algn="l" defTabSz="456962" rtl="0" eaLnBrk="1" latinLnBrk="0" hangingPunct="1">
      <a:defRPr sz="1200" kern="1200">
        <a:solidFill>
          <a:schemeClr val="tx1"/>
        </a:solidFill>
        <a:latin typeface="+mn-lt"/>
        <a:ea typeface="+mn-ea"/>
        <a:cs typeface="+mn-cs"/>
      </a:defRPr>
    </a:lvl6pPr>
    <a:lvl7pPr marL="2741822" algn="l" defTabSz="456962" rtl="0" eaLnBrk="1" latinLnBrk="0" hangingPunct="1">
      <a:defRPr sz="1200" kern="1200">
        <a:solidFill>
          <a:schemeClr val="tx1"/>
        </a:solidFill>
        <a:latin typeface="+mn-lt"/>
        <a:ea typeface="+mn-ea"/>
        <a:cs typeface="+mn-cs"/>
      </a:defRPr>
    </a:lvl7pPr>
    <a:lvl8pPr marL="3198800" algn="l" defTabSz="456962" rtl="0" eaLnBrk="1" latinLnBrk="0" hangingPunct="1">
      <a:defRPr sz="1200" kern="1200">
        <a:solidFill>
          <a:schemeClr val="tx1"/>
        </a:solidFill>
        <a:latin typeface="+mn-lt"/>
        <a:ea typeface="+mn-ea"/>
        <a:cs typeface="+mn-cs"/>
      </a:defRPr>
    </a:lvl8pPr>
    <a:lvl9pPr marL="3655771" algn="l" defTabSz="4569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if title and date create line breaks;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1</a:t>
            </a:fld>
            <a:endParaRPr lang="en-US"/>
          </a:p>
        </p:txBody>
      </p:sp>
    </p:spTree>
    <p:extLst>
      <p:ext uri="{BB962C8B-B14F-4D97-AF65-F5344CB8AC3E}">
        <p14:creationId xmlns:p14="http://schemas.microsoft.com/office/powerpoint/2010/main" val="24730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if title and date create line breaks;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22</a:t>
            </a:fld>
            <a:endParaRPr lang="en-US"/>
          </a:p>
        </p:txBody>
      </p:sp>
    </p:spTree>
    <p:extLst>
      <p:ext uri="{BB962C8B-B14F-4D97-AF65-F5344CB8AC3E}">
        <p14:creationId xmlns:p14="http://schemas.microsoft.com/office/powerpoint/2010/main" val="247300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8042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2</a:t>
            </a:fld>
            <a:endParaRPr lang="en-US"/>
          </a:p>
        </p:txBody>
      </p:sp>
    </p:spTree>
    <p:extLst>
      <p:ext uri="{BB962C8B-B14F-4D97-AF65-F5344CB8AC3E}">
        <p14:creationId xmlns:p14="http://schemas.microsoft.com/office/powerpoint/2010/main" val="145738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466057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6922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14094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358421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29358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12854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text;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52856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if title and date create line breaks;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31</a:t>
            </a:fld>
            <a:endParaRPr lang="en-US"/>
          </a:p>
        </p:txBody>
      </p:sp>
    </p:spTree>
    <p:extLst>
      <p:ext uri="{BB962C8B-B14F-4D97-AF65-F5344CB8AC3E}">
        <p14:creationId xmlns:p14="http://schemas.microsoft.com/office/powerpoint/2010/main" val="247300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if title and date create line breaks;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45</a:t>
            </a:fld>
            <a:endParaRPr lang="en-US"/>
          </a:p>
        </p:txBody>
      </p:sp>
    </p:spTree>
    <p:extLst>
      <p:ext uri="{BB962C8B-B14F-4D97-AF65-F5344CB8AC3E}">
        <p14:creationId xmlns:p14="http://schemas.microsoft.com/office/powerpoint/2010/main" val="2473004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The</a:t>
            </a:r>
            <a:r>
              <a:rPr lang="en-US" sz="1600" baseline="0" dirty="0" smtClean="0"/>
              <a:t> property is located in the south east portion of the city.</a:t>
            </a:r>
            <a:endParaRPr lang="en-US" sz="1600"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24241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if title and date create line breaks;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53</a:t>
            </a:fld>
            <a:endParaRPr lang="en-US"/>
          </a:p>
        </p:txBody>
      </p:sp>
    </p:spTree>
    <p:extLst>
      <p:ext uri="{BB962C8B-B14F-4D97-AF65-F5344CB8AC3E}">
        <p14:creationId xmlns:p14="http://schemas.microsoft.com/office/powerpoint/2010/main" val="247300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text;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82171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241259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302470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smtClean="0"/>
              <a:t>The proposed</a:t>
            </a:r>
            <a:r>
              <a:rPr lang="en-US" sz="1800" baseline="0" dirty="0" smtClean="0"/>
              <a:t> use is located at 1909 E. Fire Tower Rd, Suite G.  The subject property contains a 14,000 square foot office building with several units.  The proposed unit is 1800 square feet with 1100 for retails sales such as video games, consoles, plush toys and collectible card games such as Magic The Gathering, and </a:t>
            </a:r>
            <a:r>
              <a:rPr lang="en-US" sz="1800" baseline="0" dirty="0" err="1" smtClean="0"/>
              <a:t>Pokemon</a:t>
            </a:r>
            <a:r>
              <a:rPr lang="en-US" sz="1800" baseline="0" dirty="0" smtClean="0"/>
              <a:t>.  The remaining square footage of the unit is designated for the game center.   </a:t>
            </a:r>
            <a:endParaRPr lang="en-US" sz="1800"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330567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849516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003666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018794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119661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499084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53963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2097530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876758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399842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72091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7</a:t>
            </a:fld>
            <a:endParaRPr lang="en-US"/>
          </a:p>
        </p:txBody>
      </p:sp>
    </p:spTree>
    <p:extLst>
      <p:ext uri="{BB962C8B-B14F-4D97-AF65-F5344CB8AC3E}">
        <p14:creationId xmlns:p14="http://schemas.microsoft.com/office/powerpoint/2010/main" val="14573886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3990414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9802345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if title and date create line breaks;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69</a:t>
            </a:fld>
            <a:endParaRPr lang="en-US"/>
          </a:p>
        </p:txBody>
      </p:sp>
    </p:spTree>
    <p:extLst>
      <p:ext uri="{BB962C8B-B14F-4D97-AF65-F5344CB8AC3E}">
        <p14:creationId xmlns:p14="http://schemas.microsoft.com/office/powerpoint/2010/main" val="247300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a:t>
            </a:r>
            <a:r>
              <a:rPr lang="en-US" sz="1600" baseline="0" dirty="0" smtClean="0"/>
              <a:t> property is located in the south east portion of the city.</a:t>
            </a:r>
            <a:endParaRPr lang="en-US" sz="1600"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85596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The proposed</a:t>
            </a:r>
            <a:r>
              <a:rPr lang="en-US" sz="1800" baseline="0" dirty="0" smtClean="0"/>
              <a:t> use is located at 1909 E. Fire Tower Rd, Suite G.  The subject property contains a 14,000 square foot office building with several units.  The proposed unit is 1800 square feet with 1100 for retails sales such as video games, consoles, plush toys and collectible card games such as Magic The Gathering, and </a:t>
            </a:r>
            <a:r>
              <a:rPr lang="en-US" sz="1800" baseline="0" dirty="0" err="1" smtClean="0"/>
              <a:t>Pokemon</a:t>
            </a:r>
            <a:r>
              <a:rPr lang="en-US" sz="1800" baseline="0" dirty="0" smtClean="0"/>
              <a:t>.  The remaining square footage of the unit is designated for the game center.   </a:t>
            </a:r>
            <a:endParaRPr lang="en-US" sz="1800"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955674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t>12</a:t>
            </a:fld>
            <a:endParaRPr lang="en-US"/>
          </a:p>
        </p:txBody>
      </p:sp>
    </p:spTree>
    <p:extLst>
      <p:ext uri="{BB962C8B-B14F-4D97-AF65-F5344CB8AC3E}">
        <p14:creationId xmlns:p14="http://schemas.microsoft.com/office/powerpoint/2010/main" val="145738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adjust the</a:t>
            </a:r>
            <a:r>
              <a:rPr lang="en-US" baseline="0" dirty="0" smtClean="0"/>
              <a:t> text to be centered vertically after entering item description; turn on the static guides to help with placement.]</a:t>
            </a:r>
            <a:endParaRPr lang="en-US" dirty="0"/>
          </a:p>
        </p:txBody>
      </p:sp>
      <p:sp>
        <p:nvSpPr>
          <p:cNvPr id="4" name="Slide Number Placeholder 3"/>
          <p:cNvSpPr>
            <a:spLocks noGrp="1"/>
          </p:cNvSpPr>
          <p:nvPr>
            <p:ph type="sldNum" sz="quarter" idx="10"/>
          </p:nvPr>
        </p:nvSpPr>
        <p:spPr/>
        <p:txBody>
          <a:bodyPr/>
          <a:lstStyle/>
          <a:p>
            <a:fld id="{3ADB8B2E-6AA6-1644-840C-17372D4EABE9}"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45738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6.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8.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0.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 Id="rId3"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 Id="rId3"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793872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24063215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2605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88011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393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7870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28978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22569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92799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91597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54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3028341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225842" y="2426825"/>
            <a:ext cx="4398886" cy="535123"/>
          </a:xfrm>
        </p:spPr>
        <p:txBody>
          <a:bodyPr anchor="ctr">
            <a:normAutofit/>
          </a:bodyPr>
          <a:lstStyle>
            <a:lvl1pPr algn="r">
              <a:defRPr sz="20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3823944" y="2041972"/>
            <a:ext cx="4793719" cy="461084"/>
          </a:xfrm>
        </p:spPr>
        <p:txBody>
          <a:bodyPr anchor="ctr">
            <a:normAutofit/>
          </a:bodyPr>
          <a:lstStyle>
            <a:lvl1pPr marL="0" indent="0" algn="r">
              <a:buNone/>
              <a:defRPr sz="1400">
                <a:solidFill>
                  <a:schemeClr val="tx2"/>
                </a:solidFill>
                <a:latin typeface="Arial" panose="020B0604020202020204" pitchFamily="34" charset="0"/>
                <a:cs typeface="Arial" panose="020B0604020202020204" pitchFamily="34" charset="0"/>
              </a:defRPr>
            </a:lvl1pPr>
            <a:lvl2pPr marL="257054" indent="0" algn="ctr">
              <a:buNone/>
              <a:defRPr sz="1100"/>
            </a:lvl2pPr>
            <a:lvl3pPr marL="514109" indent="0" algn="ctr">
              <a:buNone/>
              <a:defRPr sz="1100"/>
            </a:lvl3pPr>
            <a:lvl4pPr marL="771145" indent="0" algn="ctr">
              <a:buNone/>
              <a:defRPr sz="900"/>
            </a:lvl4pPr>
            <a:lvl5pPr marL="1028190" indent="0" algn="ctr">
              <a:buNone/>
              <a:defRPr sz="900"/>
            </a:lvl5pPr>
            <a:lvl6pPr marL="1285235" indent="0" algn="ctr">
              <a:buNone/>
              <a:defRPr sz="900"/>
            </a:lvl6pPr>
            <a:lvl7pPr marL="1542272" indent="0" algn="ctr">
              <a:buNone/>
              <a:defRPr sz="900"/>
            </a:lvl7pPr>
            <a:lvl8pPr marL="1799325" indent="0" algn="ctr">
              <a:buNone/>
              <a:defRPr sz="900"/>
            </a:lvl8pPr>
            <a:lvl9pPr marL="2056379" indent="0" algn="ctr">
              <a:buNone/>
              <a:defRPr sz="900"/>
            </a:lvl9pPr>
          </a:lstStyle>
          <a:p>
            <a:r>
              <a:rPr lang="en-US" dirty="0" smtClean="0"/>
              <a:t>Name of Event | Master subtitle style (date)</a:t>
            </a:r>
            <a:endParaRPr lang="en-US" dirty="0"/>
          </a:p>
        </p:txBody>
      </p:sp>
      <p:sp>
        <p:nvSpPr>
          <p:cNvPr id="21" name="Text Placeholder 20"/>
          <p:cNvSpPr>
            <a:spLocks noGrp="1"/>
          </p:cNvSpPr>
          <p:nvPr>
            <p:ph type="body" sz="quarter" idx="10" hasCustomPrompt="1"/>
          </p:nvPr>
        </p:nvSpPr>
        <p:spPr>
          <a:xfrm>
            <a:off x="4008454" y="3021806"/>
            <a:ext cx="4611687" cy="277416"/>
          </a:xfrm>
        </p:spPr>
        <p:txBody>
          <a:bodyPr>
            <a:noAutofit/>
          </a:bodyPr>
          <a:lstStyle>
            <a:lvl1pPr marL="0" indent="0" algn="r">
              <a:buNone/>
              <a:defRPr sz="1400">
                <a:solidFill>
                  <a:srgbClr val="1F497D"/>
                </a:solidFill>
                <a:latin typeface="Arial"/>
                <a:cs typeface="Arial"/>
              </a:defRPr>
            </a:lvl1pPr>
            <a:lvl2pPr algn="r">
              <a:defRPr sz="1400">
                <a:latin typeface="Arial"/>
                <a:cs typeface="Arial"/>
              </a:defRPr>
            </a:lvl2pPr>
            <a:lvl3pPr algn="r">
              <a:defRPr sz="1400">
                <a:latin typeface="Arial"/>
                <a:cs typeface="Arial"/>
              </a:defRPr>
            </a:lvl3pPr>
            <a:lvl4pPr algn="r">
              <a:defRPr sz="1400">
                <a:latin typeface="Arial"/>
                <a:cs typeface="Arial"/>
              </a:defRPr>
            </a:lvl4pPr>
            <a:lvl5pPr algn="r">
              <a:defRPr sz="1400">
                <a:latin typeface="Arial"/>
                <a:cs typeface="Arial"/>
              </a:defRPr>
            </a:lvl5pPr>
          </a:lstStyle>
          <a:p>
            <a:pPr lvl="0"/>
            <a:r>
              <a:rPr lang="en-US" dirty="0" smtClean="0"/>
              <a:t>Presenter Name</a:t>
            </a:r>
            <a:endParaRPr lang="en-US" dirty="0"/>
          </a:p>
        </p:txBody>
      </p:sp>
    </p:spTree>
    <p:extLst>
      <p:ext uri="{BB962C8B-B14F-4D97-AF65-F5344CB8AC3E}">
        <p14:creationId xmlns:p14="http://schemas.microsoft.com/office/powerpoint/2010/main" val="330838638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921551"/>
            <a:ext cx="7886700" cy="3764755"/>
          </a:xfrm>
        </p:spPr>
        <p:txBody>
          <a:bodyPr>
            <a:normAutofit/>
          </a:bodyPr>
          <a:lstStyle>
            <a:lvl1pPr>
              <a:defRPr sz="140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marL="1028190" indent="0">
              <a:buNone/>
              <a:defRPr sz="9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4" name="TextBox 3"/>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3197542337"/>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628650" y="921551"/>
            <a:ext cx="7886700" cy="3764755"/>
          </a:xfrm>
        </p:spPr>
        <p:txBody>
          <a:bodyPr>
            <a:normAutofit/>
          </a:bodyPr>
          <a:lstStyle>
            <a:lvl1pPr>
              <a:defRPr sz="140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pPr lvl="0"/>
            <a:r>
              <a:rPr lang="en-US" dirty="0" smtClean="0"/>
              <a:t>Text slide – long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7" name="TextBox 6"/>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51825418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5" name="Chart Placeholder 4"/>
          <p:cNvSpPr>
            <a:spLocks noGrp="1"/>
          </p:cNvSpPr>
          <p:nvPr>
            <p:ph type="chart" sz="quarter" idx="13" hasCustomPrompt="1"/>
          </p:nvPr>
        </p:nvSpPr>
        <p:spPr>
          <a:xfrm>
            <a:off x="628650" y="921545"/>
            <a:ext cx="7886700" cy="3130710"/>
          </a:xfrm>
        </p:spPr>
        <p:txBody>
          <a:bodyPr/>
          <a:lstStyle>
            <a:lvl1pPr>
              <a:defRPr>
                <a:solidFill>
                  <a:srgbClr val="778591"/>
                </a:solidFill>
              </a:defRPr>
            </a:lvl1pPr>
          </a:lstStyle>
          <a:p>
            <a:r>
              <a:rPr lang="en-US" dirty="0" smtClean="0"/>
              <a:t>Small Chart</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8" name="TextBox 7"/>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16059734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9" name="Chart Placeholder 4"/>
          <p:cNvSpPr>
            <a:spLocks noGrp="1"/>
          </p:cNvSpPr>
          <p:nvPr>
            <p:ph type="chart" sz="quarter" idx="13" hasCustomPrompt="1"/>
          </p:nvPr>
        </p:nvSpPr>
        <p:spPr>
          <a:xfrm>
            <a:off x="628650" y="921572"/>
            <a:ext cx="7886700" cy="3879055"/>
          </a:xfrm>
        </p:spPr>
        <p:txBody>
          <a:bodyPr/>
          <a:lstStyle>
            <a:lvl1pPr>
              <a:defRPr>
                <a:solidFill>
                  <a:srgbClr val="778591"/>
                </a:solidFill>
              </a:defRPr>
            </a:lvl1pPr>
          </a:lstStyle>
          <a:p>
            <a:r>
              <a:rPr lang="en-US" dirty="0" smtClean="0"/>
              <a:t>Large Chart</a:t>
            </a:r>
            <a:endParaRPr lang="en-US" dirty="0"/>
          </a:p>
        </p:txBody>
      </p:sp>
      <p:sp>
        <p:nvSpPr>
          <p:cNvPr id="7" name="TextBox 6"/>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3467194075"/>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919164"/>
            <a:ext cx="7886700" cy="3142060"/>
          </a:xfrm>
        </p:spPr>
        <p:txBody>
          <a:bodyPr/>
          <a:lstStyle>
            <a:lvl1pPr>
              <a:defRPr>
                <a:solidFill>
                  <a:srgbClr val="728591"/>
                </a:solidFill>
              </a:defRPr>
            </a:lvl1pPr>
          </a:lstStyle>
          <a:p>
            <a:r>
              <a:rPr lang="en-US" dirty="0" smtClean="0"/>
              <a:t>Small SmartArt Graphic</a:t>
            </a:r>
            <a:endParaRPr lang="en-US" dirty="0"/>
          </a:p>
        </p:txBody>
      </p:sp>
      <p:sp>
        <p:nvSpPr>
          <p:cNvPr id="11" name="Rectangle 10"/>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9" name="TextBox 8"/>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3903796348"/>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921547"/>
            <a:ext cx="7886700" cy="3879056"/>
          </a:xfrm>
        </p:spPr>
        <p:txBody>
          <a:bodyPr/>
          <a:lstStyle>
            <a:lvl1pPr>
              <a:defRPr>
                <a:solidFill>
                  <a:srgbClr val="728591"/>
                </a:solidFill>
              </a:defRPr>
            </a:lvl1pPr>
          </a:lstStyle>
          <a:p>
            <a:r>
              <a:rPr lang="en-US" dirty="0" smtClean="0"/>
              <a:t>Large SmartArt Graphic</a:t>
            </a:r>
            <a:endParaRPr lang="en-US" dirty="0"/>
          </a:p>
        </p:txBody>
      </p:sp>
      <p:sp>
        <p:nvSpPr>
          <p:cNvPr id="11" name="Rectangle 10"/>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8" name="TextBox 7"/>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4077811638"/>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4" name="Picture Placeholder 3"/>
          <p:cNvSpPr>
            <a:spLocks noGrp="1"/>
          </p:cNvSpPr>
          <p:nvPr>
            <p:ph type="pic" sz="quarter" idx="13" hasCustomPrompt="1"/>
          </p:nvPr>
        </p:nvSpPr>
        <p:spPr>
          <a:xfrm>
            <a:off x="628650" y="921546"/>
            <a:ext cx="7886700" cy="321277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9" name="TextBox 8"/>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136795346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847286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9" name="Content Placeholder 2"/>
          <p:cNvSpPr>
            <a:spLocks noGrp="1"/>
          </p:cNvSpPr>
          <p:nvPr>
            <p:ph idx="1" hasCustomPrompt="1"/>
          </p:nvPr>
        </p:nvSpPr>
        <p:spPr>
          <a:xfrm>
            <a:off x="4261314" y="950201"/>
            <a:ext cx="4687409" cy="3277791"/>
          </a:xfrm>
        </p:spPr>
        <p:txBody>
          <a:bodyPr>
            <a:normAutofit/>
          </a:bodyPr>
          <a:lstStyle>
            <a:lvl1pPr>
              <a:defRPr sz="140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Picture Placeholder 3"/>
          <p:cNvSpPr>
            <a:spLocks noGrp="1"/>
          </p:cNvSpPr>
          <p:nvPr>
            <p:ph type="pic" sz="quarter" idx="13" hasCustomPrompt="1"/>
          </p:nvPr>
        </p:nvSpPr>
        <p:spPr>
          <a:xfrm>
            <a:off x="173184" y="1303217"/>
            <a:ext cx="3925594" cy="237271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sp>
        <p:nvSpPr>
          <p:cNvPr id="11" name="TextBox 10"/>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3105684489"/>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4" name="Picture Placeholder 3"/>
          <p:cNvSpPr>
            <a:spLocks noGrp="1"/>
          </p:cNvSpPr>
          <p:nvPr>
            <p:ph type="pic" sz="quarter" idx="13" hasCustomPrompt="1"/>
          </p:nvPr>
        </p:nvSpPr>
        <p:spPr>
          <a:xfrm>
            <a:off x="5064783" y="1303217"/>
            <a:ext cx="3925594" cy="237271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Small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9" name="Content Placeholder 2"/>
          <p:cNvSpPr>
            <a:spLocks noGrp="1"/>
          </p:cNvSpPr>
          <p:nvPr>
            <p:ph idx="1" hasCustomPrompt="1"/>
          </p:nvPr>
        </p:nvSpPr>
        <p:spPr>
          <a:xfrm>
            <a:off x="190947" y="949757"/>
            <a:ext cx="4687409" cy="3277791"/>
          </a:xfrm>
        </p:spPr>
        <p:txBody>
          <a:bodyPr>
            <a:normAutofit/>
          </a:bodyPr>
          <a:lstStyle>
            <a:lvl1pPr>
              <a:defRPr sz="140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smtClean="0"/>
              <a:t>Text slide – small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Box 9"/>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639051557"/>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4" name="Picture Placeholder 3"/>
          <p:cNvSpPr>
            <a:spLocks noGrp="1"/>
          </p:cNvSpPr>
          <p:nvPr>
            <p:ph type="pic" sz="quarter" idx="13" hasCustomPrompt="1"/>
          </p:nvPr>
        </p:nvSpPr>
        <p:spPr>
          <a:xfrm>
            <a:off x="628650" y="921547"/>
            <a:ext cx="7886700" cy="389334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Medium Image</a:t>
            </a:r>
            <a:endParaRPr lang="en-US" dirty="0"/>
          </a:p>
        </p:txBody>
      </p:sp>
      <p:sp>
        <p:nvSpPr>
          <p:cNvPr id="8" name="TextBox 7"/>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2172454709"/>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8" name="Content Placeholder 2"/>
          <p:cNvSpPr>
            <a:spLocks noGrp="1"/>
          </p:cNvSpPr>
          <p:nvPr>
            <p:ph idx="1" hasCustomPrompt="1"/>
          </p:nvPr>
        </p:nvSpPr>
        <p:spPr>
          <a:xfrm>
            <a:off x="4261314" y="950225"/>
            <a:ext cx="4687409" cy="3746135"/>
          </a:xfrm>
        </p:spPr>
        <p:txBody>
          <a:bodyPr>
            <a:normAutofit/>
          </a:bodyPr>
          <a:lstStyle>
            <a:lvl1pPr>
              <a:defRPr sz="140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173184" y="950225"/>
            <a:ext cx="3925594" cy="374613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
        <p:nvSpPr>
          <p:cNvPr id="10" name="TextBox 9"/>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106036424"/>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2"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8" name="Content Placeholder 2"/>
          <p:cNvSpPr>
            <a:spLocks noGrp="1"/>
          </p:cNvSpPr>
          <p:nvPr>
            <p:ph idx="1" hasCustomPrompt="1"/>
          </p:nvPr>
        </p:nvSpPr>
        <p:spPr>
          <a:xfrm>
            <a:off x="191802" y="991167"/>
            <a:ext cx="4687409" cy="3746135"/>
          </a:xfrm>
        </p:spPr>
        <p:txBody>
          <a:bodyPr>
            <a:normAutofit/>
          </a:bodyPr>
          <a:lstStyle>
            <a:lvl1pPr>
              <a:defRPr sz="140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smtClean="0"/>
              <a:t>Text slide – medium amount of copy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13" hasCustomPrompt="1"/>
          </p:nvPr>
        </p:nvSpPr>
        <p:spPr>
          <a:xfrm>
            <a:off x="5029271" y="991167"/>
            <a:ext cx="3925594" cy="3746135"/>
          </a:xfrm>
          <a:effectLst>
            <a:outerShdw blurRad="50800" dist="38100" dir="2700000" algn="tl" rotWithShape="0">
              <a:prstClr val="black">
                <a:alpha val="40000"/>
              </a:prstClr>
            </a:outerShdw>
          </a:effectLst>
        </p:spPr>
        <p:txBody>
          <a:bodyPr/>
          <a:lstStyle>
            <a:lvl1pPr>
              <a:defRPr baseline="0">
                <a:solidFill>
                  <a:srgbClr val="778591"/>
                </a:solidFill>
              </a:defRPr>
            </a:lvl1pPr>
          </a:lstStyle>
          <a:p>
            <a:r>
              <a:rPr lang="en-US" dirty="0" smtClean="0"/>
              <a:t>Medium Image</a:t>
            </a:r>
            <a:endParaRPr lang="en-US" dirty="0"/>
          </a:p>
        </p:txBody>
      </p:sp>
      <p:sp>
        <p:nvSpPr>
          <p:cNvPr id="10" name="TextBox 9"/>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213467237"/>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4988123"/>
            <a:ext cx="2057400" cy="103584"/>
          </a:xfrm>
          <a:prstGeom prst="rect">
            <a:avLst/>
          </a:prstGeom>
        </p:spPr>
        <p:txBody>
          <a:bodyPr vert="horz" lIns="51415" tIns="25718" rIns="51415" bIns="25718"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700" smtClean="0">
                <a:solidFill>
                  <a:srgbClr val="1F497D"/>
                </a:solidFill>
              </a:rPr>
              <a:pPr/>
              <a:t>‹#›</a:t>
            </a:fld>
            <a:endParaRPr lang="en-US" sz="700" dirty="0">
              <a:solidFill>
                <a:srgbClr val="1F497D"/>
              </a:solidFill>
            </a:endParaRPr>
          </a:p>
        </p:txBody>
      </p:sp>
      <p:sp>
        <p:nvSpPr>
          <p:cNvPr id="8" name="Picture Placeholder 3"/>
          <p:cNvSpPr>
            <a:spLocks noGrp="1"/>
          </p:cNvSpPr>
          <p:nvPr>
            <p:ph type="pic" sz="quarter" idx="13" hasCustomPrompt="1"/>
          </p:nvPr>
        </p:nvSpPr>
        <p:spPr>
          <a:xfrm>
            <a:off x="628650" y="921545"/>
            <a:ext cx="7886700" cy="417016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smtClean="0"/>
              <a:t>Large Image</a:t>
            </a:r>
            <a:endParaRPr lang="en-US" dirty="0"/>
          </a:p>
        </p:txBody>
      </p:sp>
      <p:sp>
        <p:nvSpPr>
          <p:cNvPr id="5" name="Title 1"/>
          <p:cNvSpPr>
            <a:spLocks noGrp="1"/>
          </p:cNvSpPr>
          <p:nvPr>
            <p:ph type="title"/>
          </p:nvPr>
        </p:nvSpPr>
        <p:spPr>
          <a:xfrm>
            <a:off x="628650" y="73821"/>
            <a:ext cx="7886700" cy="795934"/>
          </a:xfrm>
        </p:spPr>
        <p:txBody>
          <a:bodyPr>
            <a:normAutofit/>
          </a:bodyPr>
          <a:lstStyle>
            <a:lvl1pPr algn="ctr">
              <a:defRPr sz="2100" i="1">
                <a:solidFill>
                  <a:srgbClr val="288DC2"/>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17570490"/>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7" name="Rectangle 6"/>
          <p:cNvSpPr/>
          <p:nvPr userDrawn="1"/>
        </p:nvSpPr>
        <p:spPr>
          <a:xfrm>
            <a:off x="0" y="457499"/>
            <a:ext cx="9144000" cy="671214"/>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10" name="Title 1"/>
          <p:cNvSpPr>
            <a:spLocks noGrp="1"/>
          </p:cNvSpPr>
          <p:nvPr>
            <p:ph type="ctrTitle" hasCustomPrompt="1"/>
          </p:nvPr>
        </p:nvSpPr>
        <p:spPr>
          <a:xfrm>
            <a:off x="142875" y="457499"/>
            <a:ext cx="8858250" cy="671214"/>
          </a:xfrm>
        </p:spPr>
        <p:txBody>
          <a:bodyPr anchor="ctr">
            <a:normAutofit/>
          </a:bodyPr>
          <a:lstStyle>
            <a:lvl1pPr algn="l">
              <a:defRPr sz="1800" i="1" baseline="0">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No Image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9" name="TextBox 8"/>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1739570122"/>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494301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dirty="0">
              <a:solidFill>
                <a:srgbClr val="1F497D"/>
              </a:solidFill>
            </a:endParaRPr>
          </a:p>
        </p:txBody>
      </p:sp>
      <p:sp>
        <p:nvSpPr>
          <p:cNvPr id="7" name="Rectangle 6"/>
          <p:cNvSpPr/>
          <p:nvPr userDrawn="1"/>
        </p:nvSpPr>
        <p:spPr>
          <a:xfrm>
            <a:off x="0" y="457499"/>
            <a:ext cx="9144000" cy="671214"/>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00" tIns="45700" rIns="91400" bIns="45700" rtlCol="0" anchor="ctr"/>
          <a:lstStyle/>
          <a:p>
            <a:pPr algn="ctr" defTabSz="685460"/>
            <a:endParaRPr lang="en-US" sz="1100" dirty="0">
              <a:solidFill>
                <a:srgbClr val="FFFFFF"/>
              </a:solidFill>
            </a:endParaRPr>
          </a:p>
        </p:txBody>
      </p:sp>
      <p:sp>
        <p:nvSpPr>
          <p:cNvPr id="10" name="Title 1"/>
          <p:cNvSpPr>
            <a:spLocks noGrp="1"/>
          </p:cNvSpPr>
          <p:nvPr>
            <p:ph type="ctrTitle" hasCustomPrompt="1"/>
          </p:nvPr>
        </p:nvSpPr>
        <p:spPr>
          <a:xfrm>
            <a:off x="142875" y="457499"/>
            <a:ext cx="8858250" cy="671214"/>
          </a:xfrm>
        </p:spPr>
        <p:txBody>
          <a:bodyPr anchor="ctr">
            <a:normAutofit/>
          </a:bodyPr>
          <a:lstStyle>
            <a:lvl1pPr algn="l">
              <a:defRPr sz="1800" i="1">
                <a:solidFill>
                  <a:schemeClr val="bg1"/>
                </a:solidFill>
                <a:latin typeface="Times New Roman" panose="02020603050405020304" pitchFamily="18" charset="0"/>
                <a:cs typeface="Times New Roman" panose="02020603050405020304" pitchFamily="18" charset="0"/>
              </a:defRPr>
            </a:lvl1pPr>
          </a:lstStyle>
          <a:p>
            <a:r>
              <a:rPr lang="en-US" dirty="0" smtClean="0"/>
              <a:t>Section Divider Image</a:t>
            </a:r>
            <a:endParaRPr lang="en-US" dirty="0"/>
          </a:p>
        </p:txBody>
      </p:sp>
      <p:sp>
        <p:nvSpPr>
          <p:cNvPr id="11" name="Picture Placeholder 3"/>
          <p:cNvSpPr>
            <a:spLocks noGrp="1"/>
          </p:cNvSpPr>
          <p:nvPr>
            <p:ph type="pic" sz="quarter" idx="13"/>
          </p:nvPr>
        </p:nvSpPr>
        <p:spPr>
          <a:xfrm>
            <a:off x="0" y="1180532"/>
            <a:ext cx="9144000" cy="287175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6" y="4295801"/>
            <a:ext cx="933340" cy="485755"/>
          </a:xfrm>
          <a:prstGeom prst="rect">
            <a:avLst/>
          </a:prstGeom>
        </p:spPr>
      </p:pic>
      <p:sp>
        <p:nvSpPr>
          <p:cNvPr id="9" name="TextBox 8"/>
          <p:cNvSpPr txBox="1"/>
          <p:nvPr userDrawn="1"/>
        </p:nvSpPr>
        <p:spPr>
          <a:xfrm>
            <a:off x="7780032" y="4915006"/>
            <a:ext cx="1288450" cy="261570"/>
          </a:xfrm>
          <a:prstGeom prst="rect">
            <a:avLst/>
          </a:prstGeom>
          <a:noFill/>
        </p:spPr>
        <p:txBody>
          <a:bodyPr wrap="square" lIns="91400" tIns="45700" rIns="91400" bIns="45700" rtlCol="0">
            <a:spAutoFit/>
          </a:bodyPr>
          <a:lstStyle/>
          <a:p>
            <a:pPr algn="ctr" defTabSz="685460"/>
            <a:r>
              <a:rPr lang="en-US" sz="1100" i="1" dirty="0" smtClean="0">
                <a:solidFill>
                  <a:srgbClr val="FFFFFF"/>
                </a:solidFill>
                <a:cs typeface="Times New Roman"/>
              </a:rPr>
              <a:t>Transportation</a:t>
            </a:r>
            <a:endParaRPr lang="en-US" sz="1100" i="1" dirty="0">
              <a:solidFill>
                <a:srgbClr val="FFFFFF"/>
              </a:solidFill>
              <a:cs typeface="Times New Roman"/>
            </a:endParaRPr>
          </a:p>
        </p:txBody>
      </p:sp>
    </p:spTree>
    <p:extLst>
      <p:ext uri="{BB962C8B-B14F-4D97-AF65-F5344CB8AC3E}">
        <p14:creationId xmlns:p14="http://schemas.microsoft.com/office/powerpoint/2010/main" val="1245207180"/>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225842" y="2426825"/>
            <a:ext cx="4398886" cy="535123"/>
          </a:xfrm>
        </p:spPr>
        <p:txBody>
          <a:bodyPr anchor="ctr">
            <a:normAutofit/>
          </a:bodyPr>
          <a:lstStyle>
            <a:lvl1pPr algn="r">
              <a:defRPr sz="21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257901" y="2196307"/>
            <a:ext cx="3366857" cy="461084"/>
          </a:xfrm>
        </p:spPr>
        <p:txBody>
          <a:bodyPr anchor="ctr">
            <a:normAutofit/>
          </a:bodyPr>
          <a:lstStyle>
            <a:lvl1pPr marL="0" indent="0" algn="r">
              <a:buNone/>
              <a:defRPr sz="150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Master subtitle style (date)</a:t>
            </a:r>
          </a:p>
        </p:txBody>
      </p:sp>
    </p:spTree>
    <p:extLst>
      <p:ext uri="{BB962C8B-B14F-4D97-AF65-F5344CB8AC3E}">
        <p14:creationId xmlns:p14="http://schemas.microsoft.com/office/powerpoint/2010/main" val="162875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921551"/>
            <a:ext cx="7886700" cy="37647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1314886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16B1D-A354-0D40-B9D4-649D33F6B60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403952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373"/>
            <a:ext cx="9144000" cy="1000125"/>
          </a:xfrm>
          <a:prstGeom prst="rect">
            <a:avLst/>
          </a:prstGeom>
        </p:spPr>
      </p:pic>
      <p:sp>
        <p:nvSpPr>
          <p:cNvPr id="2" name="Title 1"/>
          <p:cNvSpPr>
            <a:spLocks noGrp="1"/>
          </p:cNvSpPr>
          <p:nvPr>
            <p:ph type="title"/>
          </p:nvPr>
        </p:nvSpPr>
        <p:spPr>
          <a:xfrm>
            <a:off x="928717" y="172464"/>
            <a:ext cx="5529263"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928717" y="433214"/>
            <a:ext cx="5529263"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2301852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1135888" y="151029"/>
            <a:ext cx="5300663"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1135888" y="411805"/>
            <a:ext cx="5300663"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351011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2" name="Title 1"/>
          <p:cNvSpPr>
            <a:spLocks noGrp="1"/>
          </p:cNvSpPr>
          <p:nvPr>
            <p:ph type="title"/>
          </p:nvPr>
        </p:nvSpPr>
        <p:spPr>
          <a:xfrm>
            <a:off x="792988" y="153937"/>
            <a:ext cx="4521995"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792957" y="422633"/>
            <a:ext cx="4521994"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922369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686"/>
            <a:ext cx="9144000" cy="1000125"/>
          </a:xfrm>
          <a:prstGeom prst="rect">
            <a:avLst/>
          </a:prstGeom>
        </p:spPr>
      </p:pic>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899492" y="153937"/>
            <a:ext cx="4646832"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899525" y="422633"/>
            <a:ext cx="4646831"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2070192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2" name="Title 1"/>
          <p:cNvSpPr>
            <a:spLocks noGrp="1"/>
          </p:cNvSpPr>
          <p:nvPr>
            <p:ph type="title"/>
          </p:nvPr>
        </p:nvSpPr>
        <p:spPr>
          <a:xfrm>
            <a:off x="792958" y="153937"/>
            <a:ext cx="4700588"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792958" y="422633"/>
            <a:ext cx="4700588"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1135290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792957" y="153937"/>
            <a:ext cx="5492434"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792957" y="422633"/>
            <a:ext cx="5492434"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1216098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916432" y="153937"/>
            <a:ext cx="4837463"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916432" y="422633"/>
            <a:ext cx="4837463"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677289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1225011" y="119640"/>
            <a:ext cx="5386102"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1225011" y="388343"/>
            <a:ext cx="5386102"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dirty="0"/>
              <a:t>Click to edit Master subtitle style</a:t>
            </a:r>
          </a:p>
        </p:txBody>
      </p:sp>
    </p:spTree>
    <p:extLst>
      <p:ext uri="{BB962C8B-B14F-4D97-AF65-F5344CB8AC3E}">
        <p14:creationId xmlns:p14="http://schemas.microsoft.com/office/powerpoint/2010/main" val="4184121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921551"/>
            <a:ext cx="7886700" cy="37647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425025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5" name="Chart Placeholder 4"/>
          <p:cNvSpPr>
            <a:spLocks noGrp="1"/>
          </p:cNvSpPr>
          <p:nvPr>
            <p:ph type="chart" sz="quarter" idx="13" hasCustomPrompt="1"/>
          </p:nvPr>
        </p:nvSpPr>
        <p:spPr>
          <a:xfrm>
            <a:off x="628650" y="921545"/>
            <a:ext cx="7886700" cy="3130710"/>
          </a:xfrm>
        </p:spPr>
        <p:txBody>
          <a:bodyPr/>
          <a:lstStyle>
            <a:lvl1pPr>
              <a:defRPr>
                <a:solidFill>
                  <a:srgbClr val="778591"/>
                </a:solidFill>
              </a:defRPr>
            </a:lvl1pPr>
          </a:lstStyle>
          <a:p>
            <a:r>
              <a:rPr lang="en-US" dirty="0"/>
              <a:t>Small Chart</a:t>
            </a:r>
          </a:p>
        </p:txBody>
      </p:sp>
    </p:spTree>
    <p:extLst>
      <p:ext uri="{BB962C8B-B14F-4D97-AF65-F5344CB8AC3E}">
        <p14:creationId xmlns:p14="http://schemas.microsoft.com/office/powerpoint/2010/main" val="3612605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F16B1D-A354-0D40-B9D4-649D33F6B601}"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3990852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9" name="Chart Placeholder 4"/>
          <p:cNvSpPr>
            <a:spLocks noGrp="1"/>
          </p:cNvSpPr>
          <p:nvPr>
            <p:ph type="chart" sz="quarter" idx="13" hasCustomPrompt="1"/>
          </p:nvPr>
        </p:nvSpPr>
        <p:spPr>
          <a:xfrm>
            <a:off x="628650" y="921560"/>
            <a:ext cx="7886700" cy="3879055"/>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2568151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919188"/>
            <a:ext cx="7886700" cy="3142060"/>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32939477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921548"/>
            <a:ext cx="7886700" cy="3879056"/>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4221711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628650" y="921545"/>
            <a:ext cx="7886700" cy="313071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3571060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139894" y="1331504"/>
            <a:ext cx="3868376" cy="234765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4154773" y="961221"/>
            <a:ext cx="4796369" cy="315125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33429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5082742" y="1422473"/>
            <a:ext cx="3868376" cy="234765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33197" y="1020678"/>
            <a:ext cx="4796369" cy="315125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31984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628650" y="921550"/>
            <a:ext cx="7886700" cy="389334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3847308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156538" y="968163"/>
            <a:ext cx="3731882" cy="3845765"/>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4028275" y="968240"/>
            <a:ext cx="5016091" cy="3845676"/>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6332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5276734" y="983499"/>
            <a:ext cx="3731882" cy="3845765"/>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33197" y="983489"/>
            <a:ext cx="5016091" cy="3845676"/>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2390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4988123"/>
            <a:ext cx="2057400" cy="103584"/>
          </a:xfrm>
          <a:prstGeom prst="rect">
            <a:avLst/>
          </a:prstGeom>
        </p:spPr>
        <p:txBody>
          <a:bodyPr vert="horz" lIns="68570" tIns="34289" rIns="68570" bIns="34289"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solidFill>
                  <a:srgbClr val="1F497D"/>
                </a:solidFill>
                <a:latin typeface="Arial"/>
              </a:rPr>
              <a:pPr/>
              <a:t>‹#›</a:t>
            </a:fld>
            <a:endParaRPr lang="en-US" sz="900">
              <a:solidFill>
                <a:srgbClr val="1F497D"/>
              </a:solidFill>
              <a:latin typeface="Arial"/>
            </a:endParaRPr>
          </a:p>
        </p:txBody>
      </p:sp>
      <p:sp>
        <p:nvSpPr>
          <p:cNvPr id="8" name="Picture Placeholder 3"/>
          <p:cNvSpPr>
            <a:spLocks noGrp="1"/>
          </p:cNvSpPr>
          <p:nvPr>
            <p:ph type="pic" sz="quarter" idx="13" hasCustomPrompt="1"/>
          </p:nvPr>
        </p:nvSpPr>
        <p:spPr>
          <a:xfrm>
            <a:off x="628650" y="921545"/>
            <a:ext cx="7886700" cy="417016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4760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5"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F16B1D-A354-0D40-B9D4-649D33F6B601}" type="datetimeFigureOut">
              <a:rPr lang="en-US" smtClean="0"/>
              <a:t>10/9/17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4202800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7" name="Rectangle 6"/>
          <p:cNvSpPr/>
          <p:nvPr userDrawn="1"/>
        </p:nvSpPr>
        <p:spPr>
          <a:xfrm>
            <a:off x="0" y="457499"/>
            <a:ext cx="9144000" cy="671214"/>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10" name="Title 1"/>
          <p:cNvSpPr>
            <a:spLocks noGrp="1"/>
          </p:cNvSpPr>
          <p:nvPr>
            <p:ph type="ctrTitle" hasCustomPrompt="1"/>
          </p:nvPr>
        </p:nvSpPr>
        <p:spPr>
          <a:xfrm>
            <a:off x="142875" y="457499"/>
            <a:ext cx="8858250" cy="671214"/>
          </a:xfrm>
        </p:spPr>
        <p:txBody>
          <a:bodyPr anchor="ctr">
            <a:normAutofit/>
          </a:bodyPr>
          <a:lstStyle>
            <a:lvl1pPr algn="l">
              <a:defRPr sz="2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3197729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4943026"/>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7" name="Rectangle 6"/>
          <p:cNvSpPr/>
          <p:nvPr userDrawn="1"/>
        </p:nvSpPr>
        <p:spPr>
          <a:xfrm>
            <a:off x="0" y="457499"/>
            <a:ext cx="9144000" cy="671214"/>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70" tIns="34289" rIns="68570" bIns="34289" rtlCol="0" anchor="ctr"/>
          <a:lstStyle/>
          <a:p>
            <a:pPr algn="ctr" defTabSz="685681"/>
            <a:endParaRPr lang="en-US" sz="1400" dirty="0">
              <a:solidFill>
                <a:srgbClr val="FFFFFF"/>
              </a:solidFill>
              <a:latin typeface="Arial"/>
            </a:endParaRPr>
          </a:p>
        </p:txBody>
      </p:sp>
      <p:sp>
        <p:nvSpPr>
          <p:cNvPr id="10" name="Title 1"/>
          <p:cNvSpPr>
            <a:spLocks noGrp="1"/>
          </p:cNvSpPr>
          <p:nvPr>
            <p:ph type="ctrTitle" hasCustomPrompt="1"/>
          </p:nvPr>
        </p:nvSpPr>
        <p:spPr>
          <a:xfrm>
            <a:off x="142875" y="457499"/>
            <a:ext cx="8858250" cy="671214"/>
          </a:xfrm>
        </p:spPr>
        <p:txBody>
          <a:bodyPr anchor="ctr">
            <a:normAutofit/>
          </a:bodyPr>
          <a:lstStyle>
            <a:lvl1pPr algn="l">
              <a:defRPr sz="2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180520"/>
            <a:ext cx="9144000" cy="287175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spTree>
    <p:extLst>
      <p:ext uri="{BB962C8B-B14F-4D97-AF65-F5344CB8AC3E}">
        <p14:creationId xmlns:p14="http://schemas.microsoft.com/office/powerpoint/2010/main" val="322985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225842" y="2426825"/>
            <a:ext cx="4398886" cy="535123"/>
          </a:xfrm>
        </p:spPr>
        <p:txBody>
          <a:bodyPr anchor="ctr">
            <a:normAutofit/>
          </a:bodyPr>
          <a:lstStyle>
            <a:lvl1pPr algn="r">
              <a:defRPr sz="21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5257894" y="2196307"/>
            <a:ext cx="3366857" cy="461084"/>
          </a:xfrm>
        </p:spPr>
        <p:txBody>
          <a:bodyPr anchor="ctr">
            <a:normAutofit/>
          </a:bodyPr>
          <a:lstStyle>
            <a:lvl1pPr marL="0" indent="0" algn="r">
              <a:buNone/>
              <a:defRPr sz="150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Master subtitle style (date)</a:t>
            </a:r>
          </a:p>
        </p:txBody>
      </p:sp>
    </p:spTree>
    <p:extLst>
      <p:ext uri="{BB962C8B-B14F-4D97-AF65-F5344CB8AC3E}">
        <p14:creationId xmlns:p14="http://schemas.microsoft.com/office/powerpoint/2010/main" val="569384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921551"/>
            <a:ext cx="7886700" cy="37647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238888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373"/>
            <a:ext cx="9144000" cy="1000125"/>
          </a:xfrm>
          <a:prstGeom prst="rect">
            <a:avLst/>
          </a:prstGeom>
        </p:spPr>
      </p:pic>
      <p:sp>
        <p:nvSpPr>
          <p:cNvPr id="2" name="Title 1"/>
          <p:cNvSpPr>
            <a:spLocks noGrp="1"/>
          </p:cNvSpPr>
          <p:nvPr>
            <p:ph type="title"/>
          </p:nvPr>
        </p:nvSpPr>
        <p:spPr>
          <a:xfrm>
            <a:off x="928704" y="172457"/>
            <a:ext cx="5529263"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928704" y="433207"/>
            <a:ext cx="5529263"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634066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1135875" y="151026"/>
            <a:ext cx="5300663"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1135875" y="411798"/>
            <a:ext cx="5300663"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17102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2" name="Title 1"/>
          <p:cNvSpPr>
            <a:spLocks noGrp="1"/>
          </p:cNvSpPr>
          <p:nvPr>
            <p:ph type="title"/>
          </p:nvPr>
        </p:nvSpPr>
        <p:spPr>
          <a:xfrm>
            <a:off x="792981" y="153930"/>
            <a:ext cx="4521995"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792957" y="422626"/>
            <a:ext cx="4521994"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52790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686"/>
            <a:ext cx="9144000" cy="1000125"/>
          </a:xfrm>
          <a:prstGeom prst="rect">
            <a:avLst/>
          </a:prstGeom>
        </p:spPr>
      </p:pic>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899492" y="153930"/>
            <a:ext cx="4646832"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899518" y="422626"/>
            <a:ext cx="4646831"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128600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2" name="Title 1"/>
          <p:cNvSpPr>
            <a:spLocks noGrp="1"/>
          </p:cNvSpPr>
          <p:nvPr>
            <p:ph type="title"/>
          </p:nvPr>
        </p:nvSpPr>
        <p:spPr>
          <a:xfrm>
            <a:off x="792958" y="153930"/>
            <a:ext cx="4700588"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792958" y="422626"/>
            <a:ext cx="4700588"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110560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792957" y="153930"/>
            <a:ext cx="5492434"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792957" y="422626"/>
            <a:ext cx="5492434"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571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F16B1D-A354-0D40-B9D4-649D33F6B601}" type="datetimeFigureOut">
              <a:rPr lang="en-US" smtClean="0"/>
              <a:t>10/9/17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27408007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916425" y="153930"/>
            <a:ext cx="4837463"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916425" y="422626"/>
            <a:ext cx="4837463"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200545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
            <a:ext cx="9144000" cy="1000125"/>
          </a:xfrm>
          <a:prstGeom prst="rect">
            <a:avLst/>
          </a:prstGeom>
        </p:spPr>
      </p:pic>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1225011" y="119637"/>
            <a:ext cx="5386102" cy="417911"/>
          </a:xfrm>
        </p:spPr>
        <p:txBody>
          <a:bodyPr>
            <a:normAutofit/>
          </a:bodyPr>
          <a:lstStyle>
            <a:lvl1pPr algn="l">
              <a:defRPr sz="24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628650" y="1119786"/>
            <a:ext cx="7886700" cy="3566516"/>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10" name="Subtitle 2"/>
          <p:cNvSpPr>
            <a:spLocks noGrp="1"/>
          </p:cNvSpPr>
          <p:nvPr>
            <p:ph type="subTitle" idx="13"/>
          </p:nvPr>
        </p:nvSpPr>
        <p:spPr>
          <a:xfrm>
            <a:off x="1225011" y="388336"/>
            <a:ext cx="5386102" cy="428515"/>
          </a:xfrm>
        </p:spPr>
        <p:txBody>
          <a:bodyPr anchor="ctr">
            <a:normAutofit/>
          </a:bodyPr>
          <a:lstStyle>
            <a:lvl1pPr marL="0" indent="0" algn="l">
              <a:buNone/>
              <a:defRPr sz="1200" baseline="0">
                <a:solidFill>
                  <a:schemeClr val="tx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6163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628650" y="921551"/>
            <a:ext cx="7886700" cy="3764755"/>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3570168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5" name="Chart Placeholder 4"/>
          <p:cNvSpPr>
            <a:spLocks noGrp="1"/>
          </p:cNvSpPr>
          <p:nvPr>
            <p:ph type="chart" sz="quarter" idx="13" hasCustomPrompt="1"/>
          </p:nvPr>
        </p:nvSpPr>
        <p:spPr>
          <a:xfrm>
            <a:off x="628650" y="921545"/>
            <a:ext cx="7886700" cy="3130710"/>
          </a:xfrm>
        </p:spPr>
        <p:txBody>
          <a:bodyPr/>
          <a:lstStyle>
            <a:lvl1pPr>
              <a:defRPr>
                <a:solidFill>
                  <a:srgbClr val="778591"/>
                </a:solidFill>
              </a:defRPr>
            </a:lvl1pPr>
          </a:lstStyle>
          <a:p>
            <a:r>
              <a:rPr lang="en-US" dirty="0"/>
              <a:t>Small Chart</a:t>
            </a:r>
          </a:p>
        </p:txBody>
      </p:sp>
    </p:spTree>
    <p:extLst>
      <p:ext uri="{BB962C8B-B14F-4D97-AF65-F5344CB8AC3E}">
        <p14:creationId xmlns:p14="http://schemas.microsoft.com/office/powerpoint/2010/main" val="923482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9" name="Chart Placeholder 4"/>
          <p:cNvSpPr>
            <a:spLocks noGrp="1"/>
          </p:cNvSpPr>
          <p:nvPr>
            <p:ph type="chart" sz="quarter" idx="13" hasCustomPrompt="1"/>
          </p:nvPr>
        </p:nvSpPr>
        <p:spPr>
          <a:xfrm>
            <a:off x="628650" y="921553"/>
            <a:ext cx="7886700" cy="3879055"/>
          </a:xfrm>
        </p:spPr>
        <p:txBody>
          <a:bodyPr/>
          <a:lstStyle>
            <a:lvl1pPr>
              <a:defRPr>
                <a:solidFill>
                  <a:srgbClr val="778591"/>
                </a:solidFill>
              </a:defRPr>
            </a:lvl1pPr>
          </a:lstStyle>
          <a:p>
            <a:r>
              <a:rPr lang="en-US" dirty="0"/>
              <a:t>Large Chart</a:t>
            </a:r>
          </a:p>
        </p:txBody>
      </p:sp>
    </p:spTree>
    <p:extLst>
      <p:ext uri="{BB962C8B-B14F-4D97-AF65-F5344CB8AC3E}">
        <p14:creationId xmlns:p14="http://schemas.microsoft.com/office/powerpoint/2010/main" val="733268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628650" y="919188"/>
            <a:ext cx="7886700" cy="3142060"/>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498362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628650" y="921548"/>
            <a:ext cx="7886700" cy="3879056"/>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Tree>
    <p:extLst>
      <p:ext uri="{BB962C8B-B14F-4D97-AF65-F5344CB8AC3E}">
        <p14:creationId xmlns:p14="http://schemas.microsoft.com/office/powerpoint/2010/main" val="2905328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628650" y="921545"/>
            <a:ext cx="7886700" cy="313071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Tree>
    <p:extLst>
      <p:ext uri="{BB962C8B-B14F-4D97-AF65-F5344CB8AC3E}">
        <p14:creationId xmlns:p14="http://schemas.microsoft.com/office/powerpoint/2010/main" val="2893400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139894" y="1331504"/>
            <a:ext cx="3868376" cy="234765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4154773" y="961214"/>
            <a:ext cx="4796369" cy="315125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549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5082742" y="1422473"/>
            <a:ext cx="3868376" cy="234765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33190" y="1020678"/>
            <a:ext cx="4796369" cy="3151253"/>
          </a:xfrm>
        </p:spPr>
        <p:txBody>
          <a:bodyPr>
            <a:normAutofit/>
          </a:bodyPr>
          <a:lstStyle>
            <a:lvl1pPr>
              <a:defRPr sz="150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048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16B1D-A354-0D40-B9D4-649D33F6B601}" type="datetimeFigureOut">
              <a:rPr lang="en-US" smtClean="0"/>
              <a:t>10/9/17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1992983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628650" y="921550"/>
            <a:ext cx="7886700" cy="389334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Tree>
    <p:extLst>
      <p:ext uri="{BB962C8B-B14F-4D97-AF65-F5344CB8AC3E}">
        <p14:creationId xmlns:p14="http://schemas.microsoft.com/office/powerpoint/2010/main" val="2343850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156538" y="968156"/>
            <a:ext cx="3731882" cy="3845765"/>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4028268" y="968240"/>
            <a:ext cx="5016091" cy="3845676"/>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71162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2"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4" name="Picture Placeholder 3"/>
          <p:cNvSpPr>
            <a:spLocks noGrp="1"/>
          </p:cNvSpPr>
          <p:nvPr>
            <p:ph type="pic" sz="quarter" idx="13" hasCustomPrompt="1"/>
          </p:nvPr>
        </p:nvSpPr>
        <p:spPr>
          <a:xfrm>
            <a:off x="5276734" y="983492"/>
            <a:ext cx="3731882" cy="3845765"/>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33190" y="983489"/>
            <a:ext cx="5016091" cy="3845676"/>
          </a:xfrm>
        </p:spPr>
        <p:txBody>
          <a:bodyPr>
            <a:normAutofit/>
          </a:bodyPr>
          <a:lstStyle>
            <a:lvl1pPr>
              <a:defRPr sz="1500" baseline="0">
                <a:solidFill>
                  <a:srgbClr val="778591"/>
                </a:solidFill>
                <a:latin typeface="Arial" panose="020B0604020202020204" pitchFamily="34" charset="0"/>
                <a:cs typeface="Arial" panose="020B0604020202020204" pitchFamily="34" charset="0"/>
              </a:defRPr>
            </a:lvl1pPr>
            <a:lvl2pPr>
              <a:defRPr sz="14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1100">
                <a:solidFill>
                  <a:srgbClr val="778591"/>
                </a:solidFill>
                <a:latin typeface="Arial" panose="020B0604020202020204" pitchFamily="34" charset="0"/>
                <a:cs typeface="Arial" panose="020B0604020202020204" pitchFamily="34" charset="0"/>
              </a:defRPr>
            </a:lvl4pPr>
            <a:lvl5pPr>
              <a:defRPr sz="11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102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78581" y="4988123"/>
            <a:ext cx="2057400" cy="10358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z="900" smtClean="0">
                <a:solidFill>
                  <a:srgbClr val="1F497D"/>
                </a:solidFill>
                <a:latin typeface="Arial"/>
              </a:rPr>
              <a:pPr/>
              <a:t>‹#›</a:t>
            </a:fld>
            <a:endParaRPr lang="en-US" sz="900">
              <a:solidFill>
                <a:srgbClr val="1F497D"/>
              </a:solidFill>
              <a:latin typeface="Arial"/>
            </a:endParaRPr>
          </a:p>
        </p:txBody>
      </p:sp>
      <p:sp>
        <p:nvSpPr>
          <p:cNvPr id="8" name="Picture Placeholder 3"/>
          <p:cNvSpPr>
            <a:spLocks noGrp="1"/>
          </p:cNvSpPr>
          <p:nvPr>
            <p:ph type="pic" sz="quarter" idx="13" hasCustomPrompt="1"/>
          </p:nvPr>
        </p:nvSpPr>
        <p:spPr>
          <a:xfrm>
            <a:off x="628650" y="921545"/>
            <a:ext cx="7886700" cy="4170162"/>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628650" y="73845"/>
            <a:ext cx="7886700" cy="795934"/>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448014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7" name="Rectangle 6"/>
          <p:cNvSpPr/>
          <p:nvPr userDrawn="1"/>
        </p:nvSpPr>
        <p:spPr>
          <a:xfrm>
            <a:off x="0" y="457499"/>
            <a:ext cx="9144000" cy="671214"/>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10" name="Title 1"/>
          <p:cNvSpPr>
            <a:spLocks noGrp="1"/>
          </p:cNvSpPr>
          <p:nvPr>
            <p:ph type="ctrTitle" hasCustomPrompt="1"/>
          </p:nvPr>
        </p:nvSpPr>
        <p:spPr>
          <a:xfrm>
            <a:off x="142875" y="457499"/>
            <a:ext cx="8858250" cy="671214"/>
          </a:xfrm>
        </p:spPr>
        <p:txBody>
          <a:bodyPr anchor="ctr">
            <a:normAutofit/>
          </a:bodyPr>
          <a:lstStyle>
            <a:lvl1pPr algn="l">
              <a:defRPr sz="21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spTree>
    <p:extLst>
      <p:ext uri="{BB962C8B-B14F-4D97-AF65-F5344CB8AC3E}">
        <p14:creationId xmlns:p14="http://schemas.microsoft.com/office/powerpoint/2010/main" val="3718677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4943019"/>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6319" y="4265834"/>
            <a:ext cx="754809" cy="523785"/>
          </a:xfrm>
          <a:prstGeom prst="rect">
            <a:avLst/>
          </a:prstGeom>
        </p:spPr>
      </p:pic>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latin typeface="Arial"/>
              </a:rPr>
              <a:pPr/>
              <a:t>‹#›</a:t>
            </a:fld>
            <a:endParaRPr lang="en-US">
              <a:solidFill>
                <a:srgbClr val="1F497D"/>
              </a:solidFill>
              <a:latin typeface="Arial"/>
            </a:endParaRPr>
          </a:p>
        </p:txBody>
      </p:sp>
      <p:sp>
        <p:nvSpPr>
          <p:cNvPr id="7" name="Rectangle 6"/>
          <p:cNvSpPr/>
          <p:nvPr userDrawn="1"/>
        </p:nvSpPr>
        <p:spPr>
          <a:xfrm>
            <a:off x="0" y="457499"/>
            <a:ext cx="9144000" cy="671214"/>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400" dirty="0">
              <a:solidFill>
                <a:srgbClr val="FFFFFF"/>
              </a:solidFill>
              <a:latin typeface="Arial"/>
            </a:endParaRPr>
          </a:p>
        </p:txBody>
      </p:sp>
      <p:sp>
        <p:nvSpPr>
          <p:cNvPr id="10" name="Title 1"/>
          <p:cNvSpPr>
            <a:spLocks noGrp="1"/>
          </p:cNvSpPr>
          <p:nvPr>
            <p:ph type="ctrTitle" hasCustomPrompt="1"/>
          </p:nvPr>
        </p:nvSpPr>
        <p:spPr>
          <a:xfrm>
            <a:off x="142875" y="457499"/>
            <a:ext cx="8858250" cy="671214"/>
          </a:xfrm>
        </p:spPr>
        <p:txBody>
          <a:bodyPr anchor="ctr">
            <a:normAutofit/>
          </a:bodyPr>
          <a:lstStyle>
            <a:lvl1pPr algn="l">
              <a:defRPr sz="21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180513"/>
            <a:ext cx="9144000" cy="287175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spTree>
    <p:extLst>
      <p:ext uri="{BB962C8B-B14F-4D97-AF65-F5344CB8AC3E}">
        <p14:creationId xmlns:p14="http://schemas.microsoft.com/office/powerpoint/2010/main" val="10673166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2738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429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3606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162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6"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2307135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0632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253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723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5933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3924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8389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rPr>
              <a:pPr/>
              <a:t>10/9/17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5268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43250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50694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801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9"/>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E0940B-CF7B-4142-9ACE-C3CE6B6533CF}" type="slidenum">
              <a:rPr lang="en-US" smtClean="0"/>
              <a:t>‹#›</a:t>
            </a:fld>
            <a:endParaRPr lang="en-US"/>
          </a:p>
        </p:txBody>
      </p:sp>
    </p:spTree>
    <p:extLst>
      <p:ext uri="{BB962C8B-B14F-4D97-AF65-F5344CB8AC3E}">
        <p14:creationId xmlns:p14="http://schemas.microsoft.com/office/powerpoint/2010/main" val="17872036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251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81802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5871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4932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90272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4959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77635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31524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11601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F16B1D-A354-0D40-B9D4-649D33F6B601}" type="datetimeFigureOut">
              <a:rPr lang="en-US" smtClean="0">
                <a:solidFill>
                  <a:prstClr val="black">
                    <a:tint val="75000"/>
                  </a:prstClr>
                </a:solidFill>
                <a:latin typeface="Calibri"/>
              </a:rPr>
              <a:pPr/>
              <a:t>10/9/17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E0940B-CF7B-4142-9ACE-C3CE6B6533C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84684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6.xml"/><Relationship Id="rId20" Type="http://schemas.openxmlformats.org/officeDocument/2006/relationships/slideLayout" Target="../slideLayouts/slideLayout47.xml"/><Relationship Id="rId21" Type="http://schemas.openxmlformats.org/officeDocument/2006/relationships/slideLayout" Target="../slideLayouts/slideLayout48.xml"/><Relationship Id="rId22" Type="http://schemas.openxmlformats.org/officeDocument/2006/relationships/slideLayout" Target="../slideLayouts/slideLayout49.xml"/><Relationship Id="rId23" Type="http://schemas.openxmlformats.org/officeDocument/2006/relationships/slideLayout" Target="../slideLayouts/slideLayout50.xml"/><Relationship Id="rId24" Type="http://schemas.openxmlformats.org/officeDocument/2006/relationships/slideLayout" Target="../slideLayouts/slideLayout51.xml"/><Relationship Id="rId25" Type="http://schemas.openxmlformats.org/officeDocument/2006/relationships/theme" Target="../theme/theme3.xml"/><Relationship Id="rId26" Type="http://schemas.openxmlformats.org/officeDocument/2006/relationships/image" Target="../media/image4.png"/><Relationship Id="rId10" Type="http://schemas.openxmlformats.org/officeDocument/2006/relationships/slideLayout" Target="../slideLayouts/slideLayout37.xml"/><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slideLayout" Target="../slideLayouts/slideLayout43.xml"/><Relationship Id="rId17" Type="http://schemas.openxmlformats.org/officeDocument/2006/relationships/slideLayout" Target="../slideLayouts/slideLayout44.xml"/><Relationship Id="rId18" Type="http://schemas.openxmlformats.org/officeDocument/2006/relationships/slideLayout" Target="../slideLayouts/slideLayout45.xml"/><Relationship Id="rId19" Type="http://schemas.openxmlformats.org/officeDocument/2006/relationships/slideLayout" Target="../slideLayouts/slideLayout46.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0.xml"/><Relationship Id="rId20" Type="http://schemas.openxmlformats.org/officeDocument/2006/relationships/slideLayout" Target="../slideLayouts/slideLayout71.xml"/><Relationship Id="rId21" Type="http://schemas.openxmlformats.org/officeDocument/2006/relationships/slideLayout" Target="../slideLayouts/slideLayout72.xml"/><Relationship Id="rId22" Type="http://schemas.openxmlformats.org/officeDocument/2006/relationships/slideLayout" Target="../slideLayouts/slideLayout73.xml"/><Relationship Id="rId23" Type="http://schemas.openxmlformats.org/officeDocument/2006/relationships/slideLayout" Target="../slideLayouts/slideLayout74.xml"/><Relationship Id="rId24" Type="http://schemas.openxmlformats.org/officeDocument/2006/relationships/slideLayout" Target="../slideLayouts/slideLayout75.xml"/><Relationship Id="rId25" Type="http://schemas.openxmlformats.org/officeDocument/2006/relationships/theme" Target="../theme/theme4.xml"/><Relationship Id="rId26" Type="http://schemas.openxmlformats.org/officeDocument/2006/relationships/image" Target="../media/image4.png"/><Relationship Id="rId10" Type="http://schemas.openxmlformats.org/officeDocument/2006/relationships/slideLayout" Target="../slideLayouts/slideLayout61.xml"/><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slideLayout" Target="../slideLayouts/slideLayout66.xml"/><Relationship Id="rId16" Type="http://schemas.openxmlformats.org/officeDocument/2006/relationships/slideLayout" Target="../slideLayouts/slideLayout67.xml"/><Relationship Id="rId17" Type="http://schemas.openxmlformats.org/officeDocument/2006/relationships/slideLayout" Target="../slideLayouts/slideLayout68.xml"/><Relationship Id="rId18" Type="http://schemas.openxmlformats.org/officeDocument/2006/relationships/slideLayout" Target="../slideLayouts/slideLayout69.xml"/><Relationship Id="rId19" Type="http://schemas.openxmlformats.org/officeDocument/2006/relationships/slideLayout" Target="../slideLayouts/slideLayout70.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theme" Target="../theme/theme5.xml"/><Relationship Id="rId13" Type="http://schemas.openxmlformats.org/officeDocument/2006/relationships/image" Target="../media/image1.jpg"/><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theme" Target="../theme/theme6.xml"/><Relationship Id="rId13" Type="http://schemas.openxmlformats.org/officeDocument/2006/relationships/image" Target="../media/image1.jpg"/><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7.xml"/><Relationship Id="rId13" Type="http://schemas.openxmlformats.org/officeDocument/2006/relationships/image" Target="../media/image1.jp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fld id="{A4F16B1D-A354-0D40-B9D4-649D33F6B601}" type="datetimeFigureOut">
              <a:rPr lang="en-US" smtClean="0"/>
              <a:t>10/9/17</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fld id="{8CE0940B-CF7B-4142-9ACE-C3CE6B6533CF}" type="slidenum">
              <a:rPr lang="en-US" smtClean="0"/>
              <a:t>‹#›</a:t>
            </a:fld>
            <a:endParaRPr lang="en-US"/>
          </a:p>
        </p:txBody>
      </p:sp>
    </p:spTree>
    <p:extLst>
      <p:ext uri="{BB962C8B-B14F-4D97-AF65-F5344CB8AC3E}">
        <p14:creationId xmlns:p14="http://schemas.microsoft.com/office/powerpoint/2010/main" val="122358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6962"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456962" rtl="0" eaLnBrk="1" latinLnBrk="0" hangingPunct="1">
        <a:spcBef>
          <a:spcPct val="20000"/>
        </a:spcBef>
        <a:buFont typeface="Arial"/>
        <a:buChar char="•"/>
        <a:defRPr sz="3200" kern="1200">
          <a:solidFill>
            <a:schemeClr val="tx1"/>
          </a:solidFill>
          <a:latin typeface="+mn-lt"/>
          <a:ea typeface="+mn-ea"/>
          <a:cs typeface="+mn-cs"/>
        </a:defRPr>
      </a:lvl1pPr>
      <a:lvl2pPr marL="742589" indent="-285610" algn="l" defTabSz="456962" rtl="0" eaLnBrk="1" latinLnBrk="0" hangingPunct="1">
        <a:spcBef>
          <a:spcPct val="20000"/>
        </a:spcBef>
        <a:buFont typeface="Arial"/>
        <a:buChar char="–"/>
        <a:defRPr sz="2800" kern="1200">
          <a:solidFill>
            <a:schemeClr val="tx1"/>
          </a:solidFill>
          <a:latin typeface="+mn-lt"/>
          <a:ea typeface="+mn-ea"/>
          <a:cs typeface="+mn-cs"/>
        </a:defRPr>
      </a:lvl2pPr>
      <a:lvl3pPr marL="1142431" indent="-228480" algn="l" defTabSz="456962" rtl="0" eaLnBrk="1" latinLnBrk="0" hangingPunct="1">
        <a:spcBef>
          <a:spcPct val="20000"/>
        </a:spcBef>
        <a:buFont typeface="Arial"/>
        <a:buChar char="•"/>
        <a:defRPr sz="2400" kern="1200">
          <a:solidFill>
            <a:schemeClr val="tx1"/>
          </a:solidFill>
          <a:latin typeface="+mn-lt"/>
          <a:ea typeface="+mn-ea"/>
          <a:cs typeface="+mn-cs"/>
        </a:defRPr>
      </a:lvl3pPr>
      <a:lvl4pPr marL="1599400" indent="-228480" algn="l" defTabSz="456962" rtl="0" eaLnBrk="1" latinLnBrk="0" hangingPunct="1">
        <a:spcBef>
          <a:spcPct val="20000"/>
        </a:spcBef>
        <a:buFont typeface="Arial"/>
        <a:buChar char="–"/>
        <a:defRPr sz="2000" kern="1200">
          <a:solidFill>
            <a:schemeClr val="tx1"/>
          </a:solidFill>
          <a:latin typeface="+mn-lt"/>
          <a:ea typeface="+mn-ea"/>
          <a:cs typeface="+mn-cs"/>
        </a:defRPr>
      </a:lvl4pPr>
      <a:lvl5pPr marL="2056379" indent="-228480" algn="l" defTabSz="456962" rtl="0" eaLnBrk="1" latinLnBrk="0" hangingPunct="1">
        <a:spcBef>
          <a:spcPct val="20000"/>
        </a:spcBef>
        <a:buFont typeface="Arial"/>
        <a:buChar char="»"/>
        <a:defRPr sz="2000" kern="1200">
          <a:solidFill>
            <a:schemeClr val="tx1"/>
          </a:solidFill>
          <a:latin typeface="+mn-lt"/>
          <a:ea typeface="+mn-ea"/>
          <a:cs typeface="+mn-cs"/>
        </a:defRPr>
      </a:lvl5pPr>
      <a:lvl6pPr marL="2513340" indent="-228480" algn="l" defTabSz="456962" rtl="0" eaLnBrk="1" latinLnBrk="0" hangingPunct="1">
        <a:spcBef>
          <a:spcPct val="20000"/>
        </a:spcBef>
        <a:buFont typeface="Arial"/>
        <a:buChar char="•"/>
        <a:defRPr sz="2000" kern="1200">
          <a:solidFill>
            <a:schemeClr val="tx1"/>
          </a:solidFill>
          <a:latin typeface="+mn-lt"/>
          <a:ea typeface="+mn-ea"/>
          <a:cs typeface="+mn-cs"/>
        </a:defRPr>
      </a:lvl6pPr>
      <a:lvl7pPr marL="2970320" indent="-228480" algn="l" defTabSz="456962" rtl="0" eaLnBrk="1" latinLnBrk="0" hangingPunct="1">
        <a:spcBef>
          <a:spcPct val="20000"/>
        </a:spcBef>
        <a:buFont typeface="Arial"/>
        <a:buChar char="•"/>
        <a:defRPr sz="2000" kern="1200">
          <a:solidFill>
            <a:schemeClr val="tx1"/>
          </a:solidFill>
          <a:latin typeface="+mn-lt"/>
          <a:ea typeface="+mn-ea"/>
          <a:cs typeface="+mn-cs"/>
        </a:defRPr>
      </a:lvl7pPr>
      <a:lvl8pPr marL="3427290" indent="-228480" algn="l" defTabSz="456962" rtl="0" eaLnBrk="1" latinLnBrk="0" hangingPunct="1">
        <a:spcBef>
          <a:spcPct val="20000"/>
        </a:spcBef>
        <a:buFont typeface="Arial"/>
        <a:buChar char="•"/>
        <a:defRPr sz="2000" kern="1200">
          <a:solidFill>
            <a:schemeClr val="tx1"/>
          </a:solidFill>
          <a:latin typeface="+mn-lt"/>
          <a:ea typeface="+mn-ea"/>
          <a:cs typeface="+mn-cs"/>
        </a:defRPr>
      </a:lvl8pPr>
      <a:lvl9pPr marL="3884260" indent="-228480" algn="l" defTabSz="4569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2" rtl="0" eaLnBrk="1" latinLnBrk="0" hangingPunct="1">
        <a:defRPr sz="1800" kern="1200">
          <a:solidFill>
            <a:schemeClr val="tx1"/>
          </a:solidFill>
          <a:latin typeface="+mn-lt"/>
          <a:ea typeface="+mn-ea"/>
          <a:cs typeface="+mn-cs"/>
        </a:defRPr>
      </a:lvl1pPr>
      <a:lvl2pPr marL="456962" algn="l" defTabSz="456962" rtl="0" eaLnBrk="1" latinLnBrk="0" hangingPunct="1">
        <a:defRPr sz="1800" kern="1200">
          <a:solidFill>
            <a:schemeClr val="tx1"/>
          </a:solidFill>
          <a:latin typeface="+mn-lt"/>
          <a:ea typeface="+mn-ea"/>
          <a:cs typeface="+mn-cs"/>
        </a:defRPr>
      </a:lvl2pPr>
      <a:lvl3pPr marL="913950" algn="l" defTabSz="456962" rtl="0" eaLnBrk="1" latinLnBrk="0" hangingPunct="1">
        <a:defRPr sz="1800" kern="1200">
          <a:solidFill>
            <a:schemeClr val="tx1"/>
          </a:solidFill>
          <a:latin typeface="+mn-lt"/>
          <a:ea typeface="+mn-ea"/>
          <a:cs typeface="+mn-cs"/>
        </a:defRPr>
      </a:lvl3pPr>
      <a:lvl4pPr marL="1370920" algn="l" defTabSz="456962" rtl="0" eaLnBrk="1" latinLnBrk="0" hangingPunct="1">
        <a:defRPr sz="1800" kern="1200">
          <a:solidFill>
            <a:schemeClr val="tx1"/>
          </a:solidFill>
          <a:latin typeface="+mn-lt"/>
          <a:ea typeface="+mn-ea"/>
          <a:cs typeface="+mn-cs"/>
        </a:defRPr>
      </a:lvl4pPr>
      <a:lvl5pPr marL="1827899" algn="l" defTabSz="456962" rtl="0" eaLnBrk="1" latinLnBrk="0" hangingPunct="1">
        <a:defRPr sz="1800" kern="1200">
          <a:solidFill>
            <a:schemeClr val="tx1"/>
          </a:solidFill>
          <a:latin typeface="+mn-lt"/>
          <a:ea typeface="+mn-ea"/>
          <a:cs typeface="+mn-cs"/>
        </a:defRPr>
      </a:lvl5pPr>
      <a:lvl6pPr marL="2284860" algn="l" defTabSz="456962" rtl="0" eaLnBrk="1" latinLnBrk="0" hangingPunct="1">
        <a:defRPr sz="1800" kern="1200">
          <a:solidFill>
            <a:schemeClr val="tx1"/>
          </a:solidFill>
          <a:latin typeface="+mn-lt"/>
          <a:ea typeface="+mn-ea"/>
          <a:cs typeface="+mn-cs"/>
        </a:defRPr>
      </a:lvl6pPr>
      <a:lvl7pPr marL="2741822" algn="l" defTabSz="456962" rtl="0" eaLnBrk="1" latinLnBrk="0" hangingPunct="1">
        <a:defRPr sz="1800" kern="1200">
          <a:solidFill>
            <a:schemeClr val="tx1"/>
          </a:solidFill>
          <a:latin typeface="+mn-lt"/>
          <a:ea typeface="+mn-ea"/>
          <a:cs typeface="+mn-cs"/>
        </a:defRPr>
      </a:lvl7pPr>
      <a:lvl8pPr marL="3198800" algn="l" defTabSz="456962" rtl="0" eaLnBrk="1" latinLnBrk="0" hangingPunct="1">
        <a:defRPr sz="1800" kern="1200">
          <a:solidFill>
            <a:schemeClr val="tx1"/>
          </a:solidFill>
          <a:latin typeface="+mn-lt"/>
          <a:ea typeface="+mn-ea"/>
          <a:cs typeface="+mn-cs"/>
        </a:defRPr>
      </a:lvl8pPr>
      <a:lvl9pPr marL="3655771" algn="l" defTabSz="45696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00" tIns="45700" rIns="91400" bIns="45700" rtlCol="0" anchor="ctr"/>
          <a:lstStyle>
            <a:lvl1pPr algn="l">
              <a:defRPr sz="700">
                <a:solidFill>
                  <a:schemeClr val="tx1">
                    <a:tint val="75000"/>
                  </a:schemeClr>
                </a:solidFill>
              </a:defRPr>
            </a:lvl1pPr>
          </a:lstStyle>
          <a:p>
            <a:pPr defTabSz="685460"/>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00" tIns="45700" rIns="91400" bIns="45700" rtlCol="0" anchor="ctr"/>
          <a:lstStyle>
            <a:lvl1pPr algn="ctr">
              <a:defRPr sz="700">
                <a:solidFill>
                  <a:schemeClr val="tx1">
                    <a:tint val="75000"/>
                  </a:schemeClr>
                </a:solidFill>
              </a:defRPr>
            </a:lvl1pPr>
          </a:lstStyle>
          <a:p>
            <a:pPr defTabSz="685460"/>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00" tIns="45700" rIns="91400" bIns="45700" rtlCol="0" anchor="ctr"/>
          <a:lstStyle>
            <a:lvl1pPr algn="r">
              <a:defRPr sz="700">
                <a:solidFill>
                  <a:schemeClr val="tx1">
                    <a:tint val="75000"/>
                  </a:schemeClr>
                </a:solidFill>
              </a:defRPr>
            </a:lvl1pPr>
          </a:lstStyle>
          <a:p>
            <a:pPr defTabSz="685460"/>
            <a:fld id="{11F27F3A-B3E9-41ED-AF8F-A365F10BB65F}" type="slidenum">
              <a:rPr lang="en-US" smtClean="0">
                <a:solidFill>
                  <a:prstClr val="black">
                    <a:tint val="75000"/>
                  </a:prstClr>
                </a:solidFill>
              </a:rPr>
              <a:pPr defTabSz="685460"/>
              <a:t>‹#›</a:t>
            </a:fld>
            <a:endParaRPr lang="en-US" dirty="0">
              <a:solidFill>
                <a:prstClr val="black">
                  <a:tint val="75000"/>
                </a:prstClr>
              </a:solidFill>
            </a:endParaRPr>
          </a:p>
        </p:txBody>
      </p:sp>
    </p:spTree>
    <p:extLst>
      <p:ext uri="{BB962C8B-B14F-4D97-AF65-F5344CB8AC3E}">
        <p14:creationId xmlns:p14="http://schemas.microsoft.com/office/powerpoint/2010/main" val="305973582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iming>
    <p:tnLst>
      <p:par>
        <p:cTn xmlns:p14="http://schemas.microsoft.com/office/powerpoint/2010/main" id="1" dur="indefinite" restart="never" nodeType="tmRoot"/>
      </p:par>
    </p:tnLst>
  </p:timing>
  <p:hf hdr="0" ftr="0" dt="0"/>
  <p:txStyles>
    <p:titleStyle>
      <a:lvl1pPr algn="l" defTabSz="514109"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528" indent="-128528" algn="l" defTabSz="514109"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583" indent="-128528" algn="l" defTabSz="514109" rtl="0" eaLnBrk="1" latinLnBrk="0" hangingPunct="1">
        <a:lnSpc>
          <a:spcPct val="90000"/>
        </a:lnSpc>
        <a:spcBef>
          <a:spcPts val="281"/>
        </a:spcBef>
        <a:buFont typeface="Arial" panose="020B0604020202020204" pitchFamily="34" charset="0"/>
        <a:buChar char="•"/>
        <a:defRPr sz="1400" kern="1200">
          <a:solidFill>
            <a:schemeClr val="tx1"/>
          </a:solidFill>
          <a:latin typeface="+mn-lt"/>
          <a:ea typeface="+mn-ea"/>
          <a:cs typeface="+mn-cs"/>
        </a:defRPr>
      </a:lvl2pPr>
      <a:lvl3pPr marL="642618" indent="-128528" algn="l" defTabSz="514109"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899663" indent="-128528" algn="l" defTabSz="514109"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4pPr>
      <a:lvl5pPr marL="1156708" indent="-128528" algn="l" defTabSz="514109"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5pPr>
      <a:lvl6pPr marL="1413763" indent="-128528" algn="l" defTabSz="514109"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6pPr>
      <a:lvl7pPr marL="1670798" indent="-128528" algn="l" defTabSz="514109"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7pPr>
      <a:lvl8pPr marL="1927853" indent="-128528" algn="l" defTabSz="514109"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8pPr>
      <a:lvl9pPr marL="2184908" indent="-128528" algn="l" defTabSz="514109"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9pPr>
    </p:bodyStyle>
    <p:otherStyle>
      <a:defPPr>
        <a:defRPr lang="en-US"/>
      </a:defPPr>
      <a:lvl1pPr marL="0" algn="l" defTabSz="514109" rtl="0" eaLnBrk="1" latinLnBrk="0" hangingPunct="1">
        <a:defRPr sz="1100" kern="1200">
          <a:solidFill>
            <a:schemeClr val="tx1"/>
          </a:solidFill>
          <a:latin typeface="+mn-lt"/>
          <a:ea typeface="+mn-ea"/>
          <a:cs typeface="+mn-cs"/>
        </a:defRPr>
      </a:lvl1pPr>
      <a:lvl2pPr marL="257054" algn="l" defTabSz="514109" rtl="0" eaLnBrk="1" latinLnBrk="0" hangingPunct="1">
        <a:defRPr sz="1100" kern="1200">
          <a:solidFill>
            <a:schemeClr val="tx1"/>
          </a:solidFill>
          <a:latin typeface="+mn-lt"/>
          <a:ea typeface="+mn-ea"/>
          <a:cs typeface="+mn-cs"/>
        </a:defRPr>
      </a:lvl2pPr>
      <a:lvl3pPr marL="514109" algn="l" defTabSz="514109" rtl="0" eaLnBrk="1" latinLnBrk="0" hangingPunct="1">
        <a:defRPr sz="1100" kern="1200">
          <a:solidFill>
            <a:schemeClr val="tx1"/>
          </a:solidFill>
          <a:latin typeface="+mn-lt"/>
          <a:ea typeface="+mn-ea"/>
          <a:cs typeface="+mn-cs"/>
        </a:defRPr>
      </a:lvl3pPr>
      <a:lvl4pPr marL="771145" algn="l" defTabSz="514109" rtl="0" eaLnBrk="1" latinLnBrk="0" hangingPunct="1">
        <a:defRPr sz="1100" kern="1200">
          <a:solidFill>
            <a:schemeClr val="tx1"/>
          </a:solidFill>
          <a:latin typeface="+mn-lt"/>
          <a:ea typeface="+mn-ea"/>
          <a:cs typeface="+mn-cs"/>
        </a:defRPr>
      </a:lvl4pPr>
      <a:lvl5pPr marL="1028190" algn="l" defTabSz="514109" rtl="0" eaLnBrk="1" latinLnBrk="0" hangingPunct="1">
        <a:defRPr sz="1100" kern="1200">
          <a:solidFill>
            <a:schemeClr val="tx1"/>
          </a:solidFill>
          <a:latin typeface="+mn-lt"/>
          <a:ea typeface="+mn-ea"/>
          <a:cs typeface="+mn-cs"/>
        </a:defRPr>
      </a:lvl5pPr>
      <a:lvl6pPr marL="1285235" algn="l" defTabSz="514109" rtl="0" eaLnBrk="1" latinLnBrk="0" hangingPunct="1">
        <a:defRPr sz="1100" kern="1200">
          <a:solidFill>
            <a:schemeClr val="tx1"/>
          </a:solidFill>
          <a:latin typeface="+mn-lt"/>
          <a:ea typeface="+mn-ea"/>
          <a:cs typeface="+mn-cs"/>
        </a:defRPr>
      </a:lvl6pPr>
      <a:lvl7pPr marL="1542272" algn="l" defTabSz="514109" rtl="0" eaLnBrk="1" latinLnBrk="0" hangingPunct="1">
        <a:defRPr sz="1100" kern="1200">
          <a:solidFill>
            <a:schemeClr val="tx1"/>
          </a:solidFill>
          <a:latin typeface="+mn-lt"/>
          <a:ea typeface="+mn-ea"/>
          <a:cs typeface="+mn-cs"/>
        </a:defRPr>
      </a:lvl7pPr>
      <a:lvl8pPr marL="1799325" algn="l" defTabSz="514109" rtl="0" eaLnBrk="1" latinLnBrk="0" hangingPunct="1">
        <a:defRPr sz="1100" kern="1200">
          <a:solidFill>
            <a:schemeClr val="tx1"/>
          </a:solidFill>
          <a:latin typeface="+mn-lt"/>
          <a:ea typeface="+mn-ea"/>
          <a:cs typeface="+mn-cs"/>
        </a:defRPr>
      </a:lvl8pPr>
      <a:lvl9pPr marL="2056379" algn="l" defTabSz="514109" rtl="0" eaLnBrk="1" latinLnBrk="0" hangingPunct="1">
        <a:defRPr sz="1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70" tIns="34289" rIns="68570"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0" tIns="34289" rIns="68570"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8"/>
            <a:ext cx="2057400" cy="273844"/>
          </a:xfrm>
          <a:prstGeom prst="rect">
            <a:avLst/>
          </a:prstGeom>
        </p:spPr>
        <p:txBody>
          <a:bodyPr vert="horz" lIns="68570" tIns="34289" rIns="68570" bIns="34289" rtlCol="0" anchor="ctr"/>
          <a:lstStyle>
            <a:lvl1pPr algn="l">
              <a:defRPr sz="900">
                <a:solidFill>
                  <a:schemeClr val="tx1">
                    <a:tint val="75000"/>
                  </a:schemeClr>
                </a:solidFill>
              </a:defRPr>
            </a:lvl1pPr>
          </a:lstStyle>
          <a:p>
            <a:pPr defTabSz="685681"/>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028950" y="4767288"/>
            <a:ext cx="3086100" cy="273844"/>
          </a:xfrm>
          <a:prstGeom prst="rect">
            <a:avLst/>
          </a:prstGeom>
        </p:spPr>
        <p:txBody>
          <a:bodyPr vert="horz" lIns="68570" tIns="34289" rIns="68570" bIns="34289" rtlCol="0" anchor="ctr"/>
          <a:lstStyle>
            <a:lvl1pPr algn="ctr">
              <a:defRPr sz="900">
                <a:solidFill>
                  <a:schemeClr val="tx1">
                    <a:tint val="75000"/>
                  </a:schemeClr>
                </a:solidFill>
              </a:defRPr>
            </a:lvl1pPr>
          </a:lstStyle>
          <a:p>
            <a:pPr defTabSz="685681"/>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457950" y="4767288"/>
            <a:ext cx="2057400" cy="273844"/>
          </a:xfrm>
          <a:prstGeom prst="rect">
            <a:avLst/>
          </a:prstGeom>
        </p:spPr>
        <p:txBody>
          <a:bodyPr vert="horz" lIns="68570" tIns="34289" rIns="68570" bIns="34289" rtlCol="0" anchor="ctr"/>
          <a:lstStyle>
            <a:lvl1pPr algn="r">
              <a:defRPr sz="900">
                <a:solidFill>
                  <a:schemeClr val="tx1">
                    <a:tint val="75000"/>
                  </a:schemeClr>
                </a:solidFill>
              </a:defRPr>
            </a:lvl1pPr>
          </a:lstStyle>
          <a:p>
            <a:pPr defTabSz="685681"/>
            <a:fld id="{11F27F3A-B3E9-41ED-AF8F-A365F10BB65F}" type="slidenum">
              <a:rPr lang="en-US" smtClean="0">
                <a:solidFill>
                  <a:prstClr val="black">
                    <a:tint val="75000"/>
                  </a:prstClr>
                </a:solidFill>
                <a:latin typeface="Arial"/>
              </a:rPr>
              <a:pPr defTabSz="685681"/>
              <a:t>‹#›</a:t>
            </a:fld>
            <a:endParaRPr lang="en-US">
              <a:solidFill>
                <a:prstClr val="black">
                  <a:tint val="75000"/>
                </a:prstClr>
              </a:solidFill>
              <a:latin typeface="Arial"/>
            </a:endParaRPr>
          </a:p>
        </p:txBody>
      </p:sp>
    </p:spTree>
    <p:extLst>
      <p:ext uri="{BB962C8B-B14F-4D97-AF65-F5344CB8AC3E}">
        <p14:creationId xmlns:p14="http://schemas.microsoft.com/office/powerpoint/2010/main" val="300191702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Lst>
  <p:hf hdr="0" ftr="0" dt="0"/>
  <p:txStyles>
    <p:titleStyle>
      <a:lvl1pPr algn="l" defTabSz="68568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2" indent="-171422" algn="l" defTabSz="68568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65" indent="-171422" algn="l" defTabSz="68568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02" indent="-171422" algn="l" defTabSz="68568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40"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79"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88"/>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028950" y="4767288"/>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457950" y="4767288"/>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1F27F3A-B3E9-41ED-AF8F-A365F10BB65F}" type="slidenum">
              <a:rPr lang="en-US" smtClean="0">
                <a:solidFill>
                  <a:prstClr val="black">
                    <a:tint val="75000"/>
                  </a:prstClr>
                </a:solidFill>
                <a:latin typeface="Arial"/>
              </a:rPr>
              <a:pPr defTabSz="685800"/>
              <a:t>‹#›</a:t>
            </a:fld>
            <a:endParaRPr lang="en-US">
              <a:solidFill>
                <a:prstClr val="black">
                  <a:tint val="75000"/>
                </a:prstClr>
              </a:solidFill>
              <a:latin typeface="Arial"/>
            </a:endParaRPr>
          </a:p>
        </p:txBody>
      </p:sp>
    </p:spTree>
    <p:extLst>
      <p:ext uri="{BB962C8B-B14F-4D97-AF65-F5344CB8AC3E}">
        <p14:creationId xmlns:p14="http://schemas.microsoft.com/office/powerpoint/2010/main" val="418733100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 id="2147483892" r:id="rId20"/>
    <p:sldLayoutId id="2147483893" r:id="rId21"/>
    <p:sldLayoutId id="2147483894" r:id="rId22"/>
    <p:sldLayoutId id="2147483895" r:id="rId23"/>
    <p:sldLayoutId id="2147483896" r:id="rId2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4F16B1D-A354-0D40-B9D4-649D33F6B601}" type="datetimeFigureOut">
              <a:rPr lang="en-US" smtClean="0">
                <a:solidFill>
                  <a:prstClr val="black">
                    <a:tint val="75000"/>
                  </a:prstClr>
                </a:solidFill>
              </a:rPr>
              <a:pPr defTabSz="457200"/>
              <a:t>10/9/17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CE0940B-CF7B-4142-9ACE-C3CE6B6533C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0920940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4F16B1D-A354-0D40-B9D4-649D33F6B601}" type="datetimeFigureOut">
              <a:rPr lang="en-US" smtClean="0">
                <a:solidFill>
                  <a:prstClr val="black">
                    <a:tint val="75000"/>
                  </a:prstClr>
                </a:solidFill>
                <a:latin typeface="Calibri"/>
              </a:rPr>
              <a:pPr defTabSz="457200"/>
              <a:t>10/9/17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CE0940B-CF7B-4142-9ACE-C3CE6B6533CF}"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274835973"/>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4F16B1D-A354-0D40-B9D4-649D33F6B601}" type="datetimeFigureOut">
              <a:rPr lang="en-US" smtClean="0">
                <a:solidFill>
                  <a:prstClr val="black">
                    <a:tint val="75000"/>
                  </a:prstClr>
                </a:solidFill>
                <a:latin typeface="Calibri"/>
              </a:rPr>
              <a:pPr defTabSz="457200"/>
              <a:t>10/9/17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CE0940B-CF7B-4142-9ACE-C3CE6B6533CF}"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5900469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jpg"/></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3.jpg"/></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t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3.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3659" y="1901324"/>
            <a:ext cx="5806793" cy="804553"/>
          </a:xfrm>
        </p:spPr>
        <p:txBody>
          <a:bodyPr>
            <a:normAutofit/>
          </a:bodyPr>
          <a:lstStyle/>
          <a:p>
            <a:pPr algn="l"/>
            <a:r>
              <a:rPr lang="en-US" sz="3600" dirty="0">
                <a:latin typeface="Avenir Heavy"/>
                <a:cs typeface="Avenir Heavy"/>
              </a:rPr>
              <a:t>City Council Meeting</a:t>
            </a:r>
          </a:p>
        </p:txBody>
      </p:sp>
      <p:sp>
        <p:nvSpPr>
          <p:cNvPr id="3" name="Subtitle 2"/>
          <p:cNvSpPr>
            <a:spLocks noGrp="1"/>
          </p:cNvSpPr>
          <p:nvPr>
            <p:ph type="subTitle" idx="1"/>
          </p:nvPr>
        </p:nvSpPr>
        <p:spPr>
          <a:xfrm>
            <a:off x="2553659" y="2588199"/>
            <a:ext cx="5806793" cy="652906"/>
          </a:xfrm>
        </p:spPr>
        <p:txBody>
          <a:bodyPr>
            <a:normAutofit/>
          </a:bodyPr>
          <a:lstStyle/>
          <a:p>
            <a:pPr algn="l"/>
            <a:r>
              <a:rPr lang="en-US" sz="2800" dirty="0" smtClean="0">
                <a:solidFill>
                  <a:srgbClr val="1F5B42"/>
                </a:solidFill>
                <a:latin typeface="Avenir Light"/>
                <a:cs typeface="Avenir Light"/>
              </a:rPr>
              <a:t>October 9, </a:t>
            </a:r>
            <a:r>
              <a:rPr lang="en-US" sz="2800" dirty="0">
                <a:solidFill>
                  <a:srgbClr val="1F5B42"/>
                </a:solidFill>
                <a:latin typeface="Avenir Light"/>
                <a:cs typeface="Avenir Light"/>
              </a:rPr>
              <a:t>2017</a:t>
            </a:r>
          </a:p>
        </p:txBody>
      </p:sp>
    </p:spTree>
    <p:extLst>
      <p:ext uri="{BB962C8B-B14F-4D97-AF65-F5344CB8AC3E}">
        <p14:creationId xmlns:p14="http://schemas.microsoft.com/office/powerpoint/2010/main" val="19769157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5267" y="1543051"/>
            <a:ext cx="6112934" cy="2545854"/>
          </a:xfrm>
        </p:spPr>
        <p:txBody>
          <a:bodyPr>
            <a:normAutofit/>
          </a:bodyPr>
          <a:lstStyle/>
          <a:p>
            <a:r>
              <a:rPr lang="en-US" sz="2400" dirty="0"/>
              <a:t>Marvin McKesson submitted only bid for the property for $19,800.00 with a 5% deposit of $990.00</a:t>
            </a:r>
          </a:p>
          <a:p>
            <a:r>
              <a:rPr lang="en-US" sz="2400" dirty="0"/>
              <a:t>Mr. McKesson proposed to put his cleaning business office space on this parcel</a:t>
            </a:r>
          </a:p>
          <a:p>
            <a:endParaRPr lang="en-US" dirty="0"/>
          </a:p>
        </p:txBody>
      </p:sp>
      <p:sp>
        <p:nvSpPr>
          <p:cNvPr id="4" name="Title 1"/>
          <p:cNvSpPr>
            <a:spLocks noGrp="1"/>
          </p:cNvSpPr>
          <p:nvPr>
            <p:ph type="title"/>
          </p:nvPr>
        </p:nvSpPr>
        <p:spPr/>
        <p:txBody>
          <a:bodyPr/>
          <a:lstStyle/>
          <a:p>
            <a:r>
              <a:rPr lang="en-US" dirty="0" smtClean="0"/>
              <a:t>1404 W 5</a:t>
            </a:r>
            <a:r>
              <a:rPr lang="en-US" baseline="30000" dirty="0" smtClean="0"/>
              <a:t>th</a:t>
            </a:r>
            <a:r>
              <a:rPr lang="en-US" dirty="0" smtClean="0"/>
              <a:t> Street</a:t>
            </a:r>
            <a:endParaRPr lang="en-US" dirty="0"/>
          </a:p>
        </p:txBody>
      </p:sp>
    </p:spTree>
    <p:extLst>
      <p:ext uri="{BB962C8B-B14F-4D97-AF65-F5344CB8AC3E}">
        <p14:creationId xmlns:p14="http://schemas.microsoft.com/office/powerpoint/2010/main" val="2885096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 y="740178"/>
            <a:ext cx="2216577" cy="234116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white"/>
                </a:solidFill>
                <a:latin typeface="Avenir Heavy"/>
                <a:cs typeface="Avenir Heavy"/>
              </a:rPr>
              <a:t>Aerial Map</a:t>
            </a:r>
          </a:p>
          <a:p>
            <a:r>
              <a:rPr lang="en-US" sz="2400" b="1" dirty="0">
                <a:solidFill>
                  <a:prstClr val="white"/>
                </a:solidFill>
                <a:latin typeface="Avenir Heavy"/>
                <a:cs typeface="Avenir Heavy"/>
              </a:rPr>
              <a:t>(2016)</a:t>
            </a:r>
          </a:p>
          <a:p>
            <a:endParaRPr lang="en-US" sz="2400" b="1" dirty="0">
              <a:solidFill>
                <a:prstClr val="white"/>
              </a:solidFill>
              <a:latin typeface="Avenir Heavy"/>
              <a:cs typeface="Avenir Heavy"/>
            </a:endParaRPr>
          </a:p>
          <a:p>
            <a:endParaRPr lang="en-US" sz="2400" b="1" dirty="0">
              <a:solidFill>
                <a:prstClr val="white"/>
              </a:solidFill>
              <a:latin typeface="Avenir Heavy"/>
              <a:cs typeface="Avenir Heavy"/>
            </a:endParaRPr>
          </a:p>
          <a:p>
            <a:r>
              <a:rPr lang="en-US" sz="2400" b="1" dirty="0">
                <a:solidFill>
                  <a:prstClr val="white"/>
                </a:solidFill>
                <a:latin typeface="Avenir Heavy"/>
                <a:cs typeface="Avenir Heavy"/>
              </a:rPr>
              <a:t>1404 W 5</a:t>
            </a:r>
            <a:r>
              <a:rPr lang="en-US" sz="2400" b="1" baseline="30000" dirty="0">
                <a:solidFill>
                  <a:prstClr val="white"/>
                </a:solidFill>
                <a:latin typeface="Avenir Heavy"/>
                <a:cs typeface="Avenir Heavy"/>
              </a:rPr>
              <a:t>th</a:t>
            </a:r>
            <a:r>
              <a:rPr lang="en-US" sz="2400" b="1" dirty="0">
                <a:solidFill>
                  <a:prstClr val="white"/>
                </a:solidFill>
                <a:latin typeface="Avenir Heavy"/>
                <a:cs typeface="Avenir Heavy"/>
              </a:rPr>
              <a:t> St.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579" y="642938"/>
            <a:ext cx="6429375" cy="3857625"/>
          </a:xfrm>
          <a:prstGeom prst="rect">
            <a:avLst/>
          </a:prstGeom>
        </p:spPr>
      </p:pic>
    </p:spTree>
    <p:extLst>
      <p:ext uri="{BB962C8B-B14F-4D97-AF65-F5344CB8AC3E}">
        <p14:creationId xmlns:p14="http://schemas.microsoft.com/office/powerpoint/2010/main" val="3067051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73" y="1607873"/>
            <a:ext cx="5806793" cy="804553"/>
          </a:xfrm>
        </p:spPr>
        <p:txBody>
          <a:bodyPr>
            <a:normAutofit/>
          </a:bodyPr>
          <a:lstStyle/>
          <a:p>
            <a:pPr algn="l"/>
            <a:r>
              <a:rPr lang="en-US" sz="3600" dirty="0">
                <a:latin typeface="Avenir Heavy"/>
                <a:cs typeface="Avenir Heavy"/>
              </a:rPr>
              <a:t>Item </a:t>
            </a:r>
            <a:r>
              <a:rPr lang="en-US" sz="3600" dirty="0" smtClean="0">
                <a:latin typeface="Avenir Heavy"/>
                <a:cs typeface="Avenir Heavy"/>
              </a:rPr>
              <a:t>9</a:t>
            </a:r>
            <a:endParaRPr lang="en-US" sz="3600" dirty="0">
              <a:latin typeface="Avenir Heavy"/>
              <a:cs typeface="Avenir Heavy"/>
            </a:endParaRPr>
          </a:p>
        </p:txBody>
      </p:sp>
      <p:sp>
        <p:nvSpPr>
          <p:cNvPr id="3" name="Subtitle 2"/>
          <p:cNvSpPr>
            <a:spLocks noGrp="1"/>
          </p:cNvSpPr>
          <p:nvPr>
            <p:ph type="subTitle" idx="1"/>
          </p:nvPr>
        </p:nvSpPr>
        <p:spPr>
          <a:xfrm>
            <a:off x="2552873" y="2294749"/>
            <a:ext cx="5806793" cy="1648640"/>
          </a:xfrm>
        </p:spPr>
        <p:txBody>
          <a:bodyPr>
            <a:normAutofit/>
          </a:bodyPr>
          <a:lstStyle/>
          <a:p>
            <a:pPr algn="l"/>
            <a:r>
              <a:rPr lang="en-US" sz="2800" dirty="0" smtClean="0">
                <a:solidFill>
                  <a:srgbClr val="1F5B42"/>
                </a:solidFill>
                <a:latin typeface="Avenir Light"/>
                <a:cs typeface="Avenir Light"/>
              </a:rPr>
              <a:t>Purchase of GRIDSMART Traffic Control Equipment: 2017 Resurfacing Project</a:t>
            </a:r>
            <a:endParaRPr lang="en-US" sz="2800" dirty="0">
              <a:solidFill>
                <a:srgbClr val="1F5B42"/>
              </a:solidFill>
              <a:latin typeface="Avenir Light"/>
              <a:cs typeface="Avenir Light"/>
            </a:endParaRPr>
          </a:p>
        </p:txBody>
      </p:sp>
    </p:spTree>
    <p:extLst>
      <p:ext uri="{BB962C8B-B14F-4D97-AF65-F5344CB8AC3E}">
        <p14:creationId xmlns:p14="http://schemas.microsoft.com/office/powerpoint/2010/main" val="3811001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Overview</a:t>
            </a:r>
            <a:endParaRPr lang="en-US" sz="3600" dirty="0">
              <a:latin typeface="Avenir Heavy"/>
              <a:cs typeface="Avenir Heavy"/>
            </a:endParaRPr>
          </a:p>
        </p:txBody>
      </p:sp>
      <p:sp>
        <p:nvSpPr>
          <p:cNvPr id="3" name="Subtitle 2"/>
          <p:cNvSpPr>
            <a:spLocks noGrp="1"/>
          </p:cNvSpPr>
          <p:nvPr>
            <p:ph type="subTitle" idx="1"/>
          </p:nvPr>
        </p:nvSpPr>
        <p:spPr>
          <a:xfrm>
            <a:off x="2552841" y="1347032"/>
            <a:ext cx="5806793" cy="2796343"/>
          </a:xfrm>
        </p:spPr>
        <p:txBody>
          <a:bodyPr>
            <a:normAutofit/>
          </a:bodyPr>
          <a:lstStyle/>
          <a:p>
            <a:pPr algn="l"/>
            <a:r>
              <a:rPr lang="en-US" sz="2000" dirty="0" smtClean="0">
                <a:solidFill>
                  <a:srgbClr val="000000"/>
                </a:solidFill>
                <a:latin typeface="Avenir Light"/>
                <a:cs typeface="Avenir Light"/>
              </a:rPr>
              <a:t>Why GRIDSMART</a:t>
            </a:r>
          </a:p>
          <a:p>
            <a:pPr marL="457200" indent="-457200" algn="l">
              <a:buFont typeface="Arial" pitchFamily="34" charset="0"/>
              <a:buChar char="•"/>
            </a:pPr>
            <a:r>
              <a:rPr lang="en-US" sz="1800" dirty="0" smtClean="0">
                <a:solidFill>
                  <a:srgbClr val="000000"/>
                </a:solidFill>
                <a:latin typeface="Avenir Light"/>
                <a:cs typeface="Avenir Light"/>
              </a:rPr>
              <a:t>Performs stop-bar </a:t>
            </a:r>
            <a:r>
              <a:rPr lang="en-US" sz="1800" dirty="0">
                <a:solidFill>
                  <a:srgbClr val="000000"/>
                </a:solidFill>
                <a:latin typeface="Avenir Light"/>
                <a:cs typeface="Avenir Light"/>
              </a:rPr>
              <a:t>detection with </a:t>
            </a:r>
            <a:r>
              <a:rPr lang="en-US" sz="1800" dirty="0" smtClean="0">
                <a:solidFill>
                  <a:srgbClr val="000000"/>
                </a:solidFill>
                <a:latin typeface="Avenir Light"/>
                <a:cs typeface="Avenir Light"/>
              </a:rPr>
              <a:t>single </a:t>
            </a:r>
            <a:r>
              <a:rPr lang="en-US" sz="1800" dirty="0">
                <a:solidFill>
                  <a:srgbClr val="000000"/>
                </a:solidFill>
                <a:latin typeface="Avenir Light"/>
                <a:cs typeface="Avenir Light"/>
              </a:rPr>
              <a:t>camera </a:t>
            </a:r>
            <a:r>
              <a:rPr lang="en-US" sz="1800" dirty="0" smtClean="0">
                <a:solidFill>
                  <a:srgbClr val="000000"/>
                </a:solidFill>
                <a:latin typeface="Avenir Light"/>
                <a:cs typeface="Avenir Light"/>
              </a:rPr>
              <a:t>covering multiple approaches</a:t>
            </a:r>
          </a:p>
          <a:p>
            <a:pPr marL="457200" indent="-457200" algn="l">
              <a:buFont typeface="Arial" pitchFamily="34" charset="0"/>
              <a:buChar char="•"/>
            </a:pPr>
            <a:r>
              <a:rPr lang="en-US" sz="1800" dirty="0" smtClean="0">
                <a:solidFill>
                  <a:srgbClr val="000000"/>
                </a:solidFill>
                <a:latin typeface="Avenir Light"/>
                <a:cs typeface="Avenir Light"/>
              </a:rPr>
              <a:t>Provides real-time </a:t>
            </a:r>
            <a:r>
              <a:rPr lang="en-US" sz="1800" dirty="0">
                <a:solidFill>
                  <a:srgbClr val="000000"/>
                </a:solidFill>
                <a:latin typeface="Avenir Light"/>
                <a:cs typeface="Avenir Light"/>
              </a:rPr>
              <a:t>data from </a:t>
            </a:r>
            <a:r>
              <a:rPr lang="en-US" sz="1800" dirty="0" smtClean="0">
                <a:solidFill>
                  <a:srgbClr val="000000"/>
                </a:solidFill>
                <a:latin typeface="Avenir Light"/>
                <a:cs typeface="Avenir Light"/>
              </a:rPr>
              <a:t>multiple approaches </a:t>
            </a:r>
            <a:r>
              <a:rPr lang="en-US" sz="1800" dirty="0">
                <a:solidFill>
                  <a:srgbClr val="000000"/>
                </a:solidFill>
                <a:latin typeface="Avenir Light"/>
                <a:cs typeface="Avenir Light"/>
              </a:rPr>
              <a:t>with a single sensor / </a:t>
            </a:r>
            <a:r>
              <a:rPr lang="en-US" sz="1800" dirty="0" smtClean="0">
                <a:solidFill>
                  <a:srgbClr val="000000"/>
                </a:solidFill>
                <a:latin typeface="Avenir Light"/>
                <a:cs typeface="Avenir Light"/>
              </a:rPr>
              <a:t>camera</a:t>
            </a:r>
          </a:p>
          <a:p>
            <a:pPr marL="457200" indent="-457200" algn="l">
              <a:buFont typeface="Arial" pitchFamily="34" charset="0"/>
              <a:buChar char="•"/>
            </a:pPr>
            <a:r>
              <a:rPr lang="en-US" sz="1800" dirty="0">
                <a:solidFill>
                  <a:srgbClr val="000000"/>
                </a:solidFill>
                <a:latin typeface="Avenir Light"/>
                <a:cs typeface="Avenir Light"/>
              </a:rPr>
              <a:t>Offers a virtual pan-tilt-zoom of the entire intersection, without movement of the camera, while maintaining all detection and data collection capabilities</a:t>
            </a:r>
          </a:p>
          <a:p>
            <a:pPr marL="457200" indent="-457200" algn="l">
              <a:buFont typeface="Arial" pitchFamily="34" charset="0"/>
              <a:buChar char="•"/>
            </a:pPr>
            <a:endParaRPr lang="en-US" sz="1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2860482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Overview</a:t>
            </a:r>
            <a:endParaRPr lang="en-US" sz="3600" dirty="0">
              <a:latin typeface="Avenir Heavy"/>
              <a:cs typeface="Avenir Heavy"/>
            </a:endParaRPr>
          </a:p>
        </p:txBody>
      </p:sp>
      <p:sp>
        <p:nvSpPr>
          <p:cNvPr id="3" name="Subtitle 2"/>
          <p:cNvSpPr>
            <a:spLocks noGrp="1"/>
          </p:cNvSpPr>
          <p:nvPr>
            <p:ph type="subTitle" idx="1"/>
          </p:nvPr>
        </p:nvSpPr>
        <p:spPr>
          <a:xfrm>
            <a:off x="2552841" y="1347032"/>
            <a:ext cx="5806793" cy="2796343"/>
          </a:xfrm>
        </p:spPr>
        <p:txBody>
          <a:bodyPr>
            <a:normAutofit/>
          </a:bodyPr>
          <a:lstStyle/>
          <a:p>
            <a:pPr algn="l"/>
            <a:r>
              <a:rPr lang="en-US" sz="2000" dirty="0" smtClean="0">
                <a:solidFill>
                  <a:srgbClr val="000000"/>
                </a:solidFill>
                <a:latin typeface="Avenir Light"/>
                <a:cs typeface="Avenir Light"/>
              </a:rPr>
              <a:t>Why GRIDSMART</a:t>
            </a:r>
          </a:p>
          <a:p>
            <a:pPr marL="457200" indent="-457200" algn="l">
              <a:buFont typeface="Arial" pitchFamily="34" charset="0"/>
              <a:buChar char="•"/>
            </a:pPr>
            <a:r>
              <a:rPr lang="en-US" sz="1800" dirty="0" smtClean="0">
                <a:solidFill>
                  <a:srgbClr val="000000"/>
                </a:solidFill>
                <a:latin typeface="Avenir Light"/>
                <a:cs typeface="Avenir Light"/>
              </a:rPr>
              <a:t>Offers a </a:t>
            </a:r>
            <a:r>
              <a:rPr lang="en-US" sz="1800" dirty="0">
                <a:solidFill>
                  <a:srgbClr val="000000"/>
                </a:solidFill>
                <a:latin typeface="Avenir Light"/>
                <a:cs typeface="Avenir Light"/>
              </a:rPr>
              <a:t>virtual pan-tilt-zoom of the entire intersection, without movement of the </a:t>
            </a:r>
            <a:r>
              <a:rPr lang="en-US" sz="1800" dirty="0" smtClean="0">
                <a:solidFill>
                  <a:srgbClr val="000000"/>
                </a:solidFill>
                <a:latin typeface="Avenir Light"/>
                <a:cs typeface="Avenir Light"/>
              </a:rPr>
              <a:t>camera, </a:t>
            </a:r>
            <a:r>
              <a:rPr lang="en-US" sz="1800" dirty="0">
                <a:solidFill>
                  <a:srgbClr val="000000"/>
                </a:solidFill>
                <a:latin typeface="Avenir Light"/>
                <a:cs typeface="Avenir Light"/>
              </a:rPr>
              <a:t>while maintaining all detection and data collection </a:t>
            </a:r>
            <a:r>
              <a:rPr lang="en-US" sz="1800" dirty="0" smtClean="0">
                <a:solidFill>
                  <a:srgbClr val="000000"/>
                </a:solidFill>
                <a:latin typeface="Avenir Light"/>
                <a:cs typeface="Avenir Light"/>
              </a:rPr>
              <a:t>capabilities</a:t>
            </a:r>
          </a:p>
          <a:p>
            <a:pPr marL="457200" indent="-457200" algn="l">
              <a:buFont typeface="Arial" pitchFamily="34" charset="0"/>
              <a:buChar char="•"/>
            </a:pPr>
            <a:r>
              <a:rPr lang="en-US" sz="1800" dirty="0" smtClean="0">
                <a:solidFill>
                  <a:srgbClr val="000000"/>
                </a:solidFill>
                <a:latin typeface="Avenir Light"/>
                <a:cs typeface="Avenir Light"/>
              </a:rPr>
              <a:t>GRIDSMART </a:t>
            </a:r>
            <a:r>
              <a:rPr lang="en-US" sz="1800" dirty="0">
                <a:solidFill>
                  <a:srgbClr val="000000"/>
                </a:solidFill>
                <a:latin typeface="Avenir Light"/>
                <a:cs typeface="Avenir Light"/>
              </a:rPr>
              <a:t>designs and manufactures all elements of the GRIDSMART solution in the United </a:t>
            </a:r>
            <a:r>
              <a:rPr lang="en-US" sz="1800" dirty="0" smtClean="0">
                <a:solidFill>
                  <a:srgbClr val="000000"/>
                </a:solidFill>
                <a:latin typeface="Avenir Light"/>
                <a:cs typeface="Avenir Light"/>
              </a:rPr>
              <a:t>States</a:t>
            </a: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180494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Overview</a:t>
            </a:r>
            <a:endParaRPr lang="en-US" sz="3600" dirty="0">
              <a:latin typeface="Avenir Heavy"/>
              <a:cs typeface="Avenir Heavy"/>
            </a:endParaRPr>
          </a:p>
        </p:txBody>
      </p:sp>
      <p:sp>
        <p:nvSpPr>
          <p:cNvPr id="3" name="Subtitle 2"/>
          <p:cNvSpPr>
            <a:spLocks noGrp="1"/>
          </p:cNvSpPr>
          <p:nvPr>
            <p:ph type="subTitle" idx="1"/>
          </p:nvPr>
        </p:nvSpPr>
        <p:spPr>
          <a:xfrm>
            <a:off x="2552841" y="1347032"/>
            <a:ext cx="5806793" cy="2796343"/>
          </a:xfrm>
        </p:spPr>
        <p:txBody>
          <a:bodyPr>
            <a:normAutofit fontScale="92500" lnSpcReduction="20000"/>
          </a:bodyPr>
          <a:lstStyle/>
          <a:p>
            <a:pPr algn="l"/>
            <a:r>
              <a:rPr lang="en-US" sz="2000" dirty="0" smtClean="0">
                <a:solidFill>
                  <a:srgbClr val="000000"/>
                </a:solidFill>
                <a:latin typeface="Avenir Light"/>
                <a:cs typeface="Avenir Light"/>
              </a:rPr>
              <a:t>Why GRIDSMART</a:t>
            </a:r>
          </a:p>
          <a:p>
            <a:pPr marL="457200" indent="-457200" algn="l">
              <a:buFont typeface="Arial" pitchFamily="34" charset="0"/>
              <a:buChar char="•"/>
            </a:pPr>
            <a:r>
              <a:rPr lang="en-US" sz="1800" dirty="0">
                <a:solidFill>
                  <a:srgbClr val="000000"/>
                </a:solidFill>
                <a:latin typeface="Avenir Light"/>
                <a:cs typeface="Avenir Light"/>
              </a:rPr>
              <a:t>GRIDSMART’s tracking technology enables unique methods for mitigating issues created by shadows and </a:t>
            </a:r>
            <a:r>
              <a:rPr lang="en-US" sz="1800" dirty="0" smtClean="0">
                <a:solidFill>
                  <a:srgbClr val="000000"/>
                </a:solidFill>
                <a:latin typeface="Avenir Light"/>
                <a:cs typeface="Avenir Light"/>
              </a:rPr>
              <a:t>occlusion (two </a:t>
            </a:r>
            <a:r>
              <a:rPr lang="en-US" sz="1800" dirty="0">
                <a:solidFill>
                  <a:srgbClr val="000000"/>
                </a:solidFill>
                <a:latin typeface="Avenir Light"/>
                <a:cs typeface="Avenir Light"/>
              </a:rPr>
              <a:t>issues commonly seen with </a:t>
            </a:r>
            <a:r>
              <a:rPr lang="en-US" sz="1800" dirty="0" smtClean="0">
                <a:solidFill>
                  <a:srgbClr val="000000"/>
                </a:solidFill>
                <a:latin typeface="Avenir Light"/>
                <a:cs typeface="Avenir Light"/>
              </a:rPr>
              <a:t>other video solutions)</a:t>
            </a:r>
          </a:p>
          <a:p>
            <a:pPr marL="457200" indent="-457200" algn="l">
              <a:buFont typeface="Arial" pitchFamily="34" charset="0"/>
              <a:buChar char="•"/>
            </a:pPr>
            <a:endParaRPr lang="en-US" sz="1800" dirty="0" smtClean="0">
              <a:solidFill>
                <a:srgbClr val="000000"/>
              </a:solidFill>
              <a:latin typeface="Avenir Light"/>
              <a:cs typeface="Avenir Light"/>
            </a:endParaRPr>
          </a:p>
          <a:p>
            <a:pPr marL="457200" indent="-457200" algn="l">
              <a:buFont typeface="Arial" pitchFamily="34" charset="0"/>
              <a:buChar char="•"/>
            </a:pPr>
            <a:r>
              <a:rPr lang="en-US" sz="1800" dirty="0">
                <a:solidFill>
                  <a:srgbClr val="000000"/>
                </a:solidFill>
                <a:latin typeface="Avenir Light"/>
                <a:cs typeface="Avenir Light"/>
              </a:rPr>
              <a:t>GRIDSMART is the only product available leveraging three-dimensional (3D) </a:t>
            </a:r>
            <a:r>
              <a:rPr lang="en-US" sz="1800" dirty="0" err="1">
                <a:solidFill>
                  <a:srgbClr val="000000"/>
                </a:solidFill>
                <a:latin typeface="Avenir Light"/>
                <a:cs typeface="Avenir Light"/>
              </a:rPr>
              <a:t>omni</a:t>
            </a:r>
            <a:r>
              <a:rPr lang="en-US" sz="1800" dirty="0">
                <a:solidFill>
                  <a:srgbClr val="000000"/>
                </a:solidFill>
                <a:latin typeface="Avenir Light"/>
                <a:cs typeface="Avenir Light"/>
              </a:rPr>
              <a:t>-directional tracking technology. This technology enables a single camera to track vehicles in a 360° radius from the camera, and provides data on the vehicles such as volume, turning movements, length-based </a:t>
            </a:r>
            <a:r>
              <a:rPr lang="en-US" sz="1800" dirty="0" smtClean="0">
                <a:solidFill>
                  <a:srgbClr val="000000"/>
                </a:solidFill>
                <a:latin typeface="Avenir Light"/>
                <a:cs typeface="Avenir Light"/>
              </a:rPr>
              <a:t>classification</a:t>
            </a: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1895003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Equipment:</a:t>
            </a:r>
            <a:endParaRPr lang="en-US" sz="3600" dirty="0">
              <a:latin typeface="Avenir Heavy"/>
              <a:cs typeface="Avenir Heavy"/>
            </a:endParaRPr>
          </a:p>
        </p:txBody>
      </p:sp>
      <p:sp>
        <p:nvSpPr>
          <p:cNvPr id="3" name="Subtitle 2"/>
          <p:cNvSpPr>
            <a:spLocks noGrp="1"/>
          </p:cNvSpPr>
          <p:nvPr>
            <p:ph type="subTitle" idx="1"/>
          </p:nvPr>
        </p:nvSpPr>
        <p:spPr>
          <a:xfrm>
            <a:off x="2476641" y="1347032"/>
            <a:ext cx="2411242" cy="2796343"/>
          </a:xfrm>
        </p:spPr>
        <p:txBody>
          <a:bodyPr>
            <a:normAutofit/>
          </a:bodyPr>
          <a:lstStyle/>
          <a:p>
            <a:pPr algn="l"/>
            <a:r>
              <a:rPr lang="en-US" sz="1800" dirty="0" smtClean="0">
                <a:solidFill>
                  <a:srgbClr val="000000"/>
                </a:solidFill>
                <a:latin typeface="Avenir Light"/>
                <a:cs typeface="Avenir Light"/>
              </a:rPr>
              <a:t>3-D </a:t>
            </a:r>
            <a:r>
              <a:rPr lang="en-US" sz="1800" dirty="0" err="1" smtClean="0">
                <a:solidFill>
                  <a:srgbClr val="000000"/>
                </a:solidFill>
                <a:latin typeface="Avenir Light"/>
                <a:cs typeface="Avenir Light"/>
              </a:rPr>
              <a:t>omni</a:t>
            </a:r>
            <a:r>
              <a:rPr lang="en-US" sz="1800" dirty="0">
                <a:solidFill>
                  <a:srgbClr val="000000"/>
                </a:solidFill>
                <a:latin typeface="Avenir Light"/>
                <a:cs typeface="Avenir Light"/>
              </a:rPr>
              <a:t>-</a:t>
            </a:r>
            <a:r>
              <a:rPr lang="en-US" sz="1800" dirty="0" smtClean="0">
                <a:solidFill>
                  <a:srgbClr val="000000"/>
                </a:solidFill>
                <a:latin typeface="Avenir Light"/>
                <a:cs typeface="Avenir Light"/>
              </a:rPr>
              <a:t>directional tracking technology</a:t>
            </a:r>
          </a:p>
          <a:p>
            <a:pPr algn="l"/>
            <a:endParaRPr lang="en-US" sz="1800" dirty="0" smtClean="0">
              <a:latin typeface="Avenir Light"/>
              <a:cs typeface="Avenir Light"/>
            </a:endParaRPr>
          </a:p>
        </p:txBody>
      </p:sp>
      <p:pic>
        <p:nvPicPr>
          <p:cNvPr id="2050" name="Picture 2" descr="Z:\gridsmart-10062017105218\Page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883" y="138950"/>
            <a:ext cx="3717868" cy="486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607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Pilot Installation</a:t>
            </a:r>
            <a:endParaRPr lang="en-US" sz="3600" dirty="0">
              <a:latin typeface="Avenir Heavy"/>
              <a:cs typeface="Avenir Heavy"/>
            </a:endParaRPr>
          </a:p>
        </p:txBody>
      </p:sp>
      <p:sp>
        <p:nvSpPr>
          <p:cNvPr id="3" name="Subtitle 2"/>
          <p:cNvSpPr>
            <a:spLocks noGrp="1"/>
          </p:cNvSpPr>
          <p:nvPr>
            <p:ph type="subTitle" idx="1"/>
          </p:nvPr>
        </p:nvSpPr>
        <p:spPr>
          <a:xfrm>
            <a:off x="2552841" y="1347032"/>
            <a:ext cx="5806793" cy="2796343"/>
          </a:xfrm>
        </p:spPr>
        <p:txBody>
          <a:bodyPr>
            <a:normAutofit/>
          </a:bodyPr>
          <a:lstStyle/>
          <a:p>
            <a:pPr algn="l"/>
            <a:r>
              <a:rPr lang="en-US" sz="2800" dirty="0" smtClean="0">
                <a:solidFill>
                  <a:srgbClr val="000000"/>
                </a:solidFill>
                <a:latin typeface="Avenir Light"/>
                <a:cs typeface="Avenir Light"/>
              </a:rPr>
              <a:t>Greenville &amp; Elm</a:t>
            </a:r>
          </a:p>
          <a:p>
            <a:pPr algn="l"/>
            <a:endParaRPr lang="en-US" sz="2800" dirty="0" smtClean="0">
              <a:latin typeface="Avenir Light"/>
              <a:cs typeface="Avenir Light"/>
            </a:endParaRPr>
          </a:p>
        </p:txBody>
      </p:sp>
      <p:pic>
        <p:nvPicPr>
          <p:cNvPr id="1026" name="Picture 2" descr="F:\My Documents\Rik\Technical\Gridsmart\New12.16.16.demo\Greenville NC Greenville Blvd and Elm 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903988"/>
            <a:ext cx="4465320" cy="270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73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Equipment Installed</a:t>
            </a:r>
            <a:endParaRPr lang="en-US" sz="3600" dirty="0">
              <a:latin typeface="Avenir Heavy"/>
              <a:cs typeface="Avenir Heavy"/>
            </a:endParaRPr>
          </a:p>
        </p:txBody>
      </p:sp>
      <p:pic>
        <p:nvPicPr>
          <p:cNvPr id="3074" name="Picture 2" descr="E:\IMG_54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027" y="1287781"/>
            <a:ext cx="2773353" cy="369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251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2017 Resurfacing Projects</a:t>
            </a:r>
            <a:endParaRPr lang="en-US" sz="3600" dirty="0">
              <a:latin typeface="Avenir Heavy"/>
              <a:cs typeface="Avenir Heavy"/>
            </a:endParaRPr>
          </a:p>
        </p:txBody>
      </p:sp>
      <p:sp>
        <p:nvSpPr>
          <p:cNvPr id="3" name="Subtitle 2"/>
          <p:cNvSpPr>
            <a:spLocks noGrp="1"/>
          </p:cNvSpPr>
          <p:nvPr>
            <p:ph type="subTitle" idx="1"/>
          </p:nvPr>
        </p:nvSpPr>
        <p:spPr>
          <a:xfrm>
            <a:off x="2552841" y="1347032"/>
            <a:ext cx="5806793" cy="2796343"/>
          </a:xfrm>
        </p:spPr>
        <p:txBody>
          <a:bodyPr>
            <a:normAutofit/>
          </a:bodyPr>
          <a:lstStyle/>
          <a:p>
            <a:pPr algn="l"/>
            <a:r>
              <a:rPr lang="en-US" sz="2000" dirty="0" smtClean="0">
                <a:solidFill>
                  <a:srgbClr val="000000"/>
                </a:solidFill>
                <a:latin typeface="Avenir Light"/>
                <a:cs typeface="Avenir Light"/>
              </a:rPr>
              <a:t>13 locations: </a:t>
            </a:r>
            <a:endParaRPr lang="en-US" sz="2000" dirty="0">
              <a:solidFill>
                <a:srgbClr val="000000"/>
              </a:solidFill>
              <a:latin typeface="Avenir Light"/>
              <a:cs typeface="Avenir Light"/>
            </a:endParaRPr>
          </a:p>
          <a:p>
            <a:pPr marL="457200" indent="-457200" algn="l">
              <a:buFont typeface="Arial" pitchFamily="34" charset="0"/>
              <a:buChar char="•"/>
            </a:pPr>
            <a:r>
              <a:rPr lang="en-US" sz="1800" dirty="0" smtClean="0">
                <a:solidFill>
                  <a:srgbClr val="000000"/>
                </a:solidFill>
                <a:latin typeface="Avenir Light"/>
                <a:cs typeface="Avenir Light"/>
              </a:rPr>
              <a:t>1</a:t>
            </a:r>
            <a:r>
              <a:rPr lang="en-US" sz="1800" baseline="30000" dirty="0" smtClean="0">
                <a:solidFill>
                  <a:srgbClr val="000000"/>
                </a:solidFill>
                <a:latin typeface="Avenir Light"/>
                <a:cs typeface="Avenir Light"/>
              </a:rPr>
              <a:t>st</a:t>
            </a:r>
            <a:r>
              <a:rPr lang="en-US" sz="1800" dirty="0" smtClean="0">
                <a:solidFill>
                  <a:srgbClr val="000000"/>
                </a:solidFill>
                <a:latin typeface="Avenir Light"/>
                <a:cs typeface="Avenir Light"/>
              </a:rPr>
              <a:t> St. / Elm St.</a:t>
            </a:r>
          </a:p>
          <a:p>
            <a:pPr marL="457200" indent="-457200" algn="l">
              <a:buFont typeface="Arial" pitchFamily="34" charset="0"/>
              <a:buChar char="•"/>
            </a:pPr>
            <a:r>
              <a:rPr lang="en-US" sz="1800" dirty="0" smtClean="0">
                <a:solidFill>
                  <a:srgbClr val="000000"/>
                </a:solidFill>
                <a:latin typeface="Avenir Light"/>
                <a:cs typeface="Avenir Light"/>
              </a:rPr>
              <a:t>4</a:t>
            </a:r>
            <a:r>
              <a:rPr lang="en-US" sz="1800" baseline="30000" dirty="0" smtClean="0">
                <a:solidFill>
                  <a:srgbClr val="000000"/>
                </a:solidFill>
                <a:latin typeface="Avenir Light"/>
                <a:cs typeface="Avenir Light"/>
              </a:rPr>
              <a:t>th</a:t>
            </a:r>
            <a:r>
              <a:rPr lang="en-US" sz="1800" dirty="0" smtClean="0">
                <a:solidFill>
                  <a:srgbClr val="000000"/>
                </a:solidFill>
                <a:latin typeface="Avenir Light"/>
                <a:cs typeface="Avenir Light"/>
              </a:rPr>
              <a:t> St. / Elm St.</a:t>
            </a:r>
          </a:p>
          <a:p>
            <a:pPr marL="457200" indent="-457200" algn="l">
              <a:buFont typeface="Arial" pitchFamily="34" charset="0"/>
              <a:buChar char="•"/>
            </a:pPr>
            <a:r>
              <a:rPr lang="en-US" sz="1800" dirty="0" smtClean="0">
                <a:solidFill>
                  <a:srgbClr val="000000"/>
                </a:solidFill>
                <a:latin typeface="Avenir Light"/>
                <a:cs typeface="Avenir Light"/>
              </a:rPr>
              <a:t>5</a:t>
            </a:r>
            <a:r>
              <a:rPr lang="en-US" sz="1800" baseline="30000" dirty="0" smtClean="0">
                <a:solidFill>
                  <a:srgbClr val="000000"/>
                </a:solidFill>
                <a:latin typeface="Avenir Light"/>
                <a:cs typeface="Avenir Light"/>
              </a:rPr>
              <a:t>th</a:t>
            </a:r>
            <a:r>
              <a:rPr lang="en-US" sz="1800" dirty="0" smtClean="0">
                <a:solidFill>
                  <a:srgbClr val="000000"/>
                </a:solidFill>
                <a:latin typeface="Avenir Light"/>
                <a:cs typeface="Avenir Light"/>
              </a:rPr>
              <a:t> St. / Elm St.</a:t>
            </a:r>
          </a:p>
          <a:p>
            <a:pPr marL="457200" indent="-457200" algn="l">
              <a:buFont typeface="Arial" pitchFamily="34" charset="0"/>
              <a:buChar char="•"/>
            </a:pPr>
            <a:r>
              <a:rPr lang="en-US" sz="1800" dirty="0" smtClean="0">
                <a:solidFill>
                  <a:srgbClr val="000000"/>
                </a:solidFill>
                <a:latin typeface="Avenir Light"/>
                <a:cs typeface="Avenir Light"/>
              </a:rPr>
              <a:t>10</a:t>
            </a:r>
            <a:r>
              <a:rPr lang="en-US" sz="1800" baseline="30000" dirty="0" smtClean="0">
                <a:solidFill>
                  <a:srgbClr val="000000"/>
                </a:solidFill>
                <a:latin typeface="Avenir Light"/>
                <a:cs typeface="Avenir Light"/>
              </a:rPr>
              <a:t>th</a:t>
            </a:r>
            <a:r>
              <a:rPr lang="en-US" sz="1800" dirty="0" smtClean="0">
                <a:solidFill>
                  <a:srgbClr val="000000"/>
                </a:solidFill>
                <a:latin typeface="Avenir Light"/>
                <a:cs typeface="Avenir Light"/>
              </a:rPr>
              <a:t> St. / Elm St.</a:t>
            </a:r>
          </a:p>
          <a:p>
            <a:pPr marL="457200" indent="-457200" algn="l">
              <a:buFont typeface="Arial" pitchFamily="34" charset="0"/>
              <a:buChar char="•"/>
            </a:pPr>
            <a:r>
              <a:rPr lang="en-US" sz="1800" dirty="0" smtClean="0">
                <a:solidFill>
                  <a:srgbClr val="000000"/>
                </a:solidFill>
                <a:latin typeface="Avenir Light"/>
                <a:cs typeface="Avenir Light"/>
              </a:rPr>
              <a:t>14</a:t>
            </a:r>
            <a:r>
              <a:rPr lang="en-US" sz="1800" baseline="30000" dirty="0" smtClean="0">
                <a:solidFill>
                  <a:srgbClr val="000000"/>
                </a:solidFill>
                <a:latin typeface="Avenir Light"/>
                <a:cs typeface="Avenir Light"/>
              </a:rPr>
              <a:t>th</a:t>
            </a:r>
            <a:r>
              <a:rPr lang="en-US" sz="1800" dirty="0" smtClean="0">
                <a:solidFill>
                  <a:srgbClr val="000000"/>
                </a:solidFill>
                <a:latin typeface="Avenir Light"/>
                <a:cs typeface="Avenir Light"/>
              </a:rPr>
              <a:t> St. / Elm St.</a:t>
            </a:r>
          </a:p>
          <a:p>
            <a:pPr marL="457200" indent="-457200" algn="l">
              <a:buFont typeface="Arial" pitchFamily="34" charset="0"/>
              <a:buChar char="•"/>
            </a:pPr>
            <a:r>
              <a:rPr lang="en-US" sz="1800" dirty="0" smtClean="0">
                <a:solidFill>
                  <a:srgbClr val="000000"/>
                </a:solidFill>
                <a:latin typeface="Avenir Light"/>
                <a:cs typeface="Avenir Light"/>
              </a:rPr>
              <a:t>Hooker Rd. / Arlington Blvd.</a:t>
            </a:r>
          </a:p>
          <a:p>
            <a:pPr marL="457200" indent="-457200" algn="l">
              <a:buFont typeface="Arial" pitchFamily="34" charset="0"/>
              <a:buChar char="•"/>
            </a:pPr>
            <a:r>
              <a:rPr lang="en-US" sz="1800" dirty="0" smtClean="0">
                <a:solidFill>
                  <a:srgbClr val="000000"/>
                </a:solidFill>
                <a:latin typeface="Avenir Light"/>
                <a:cs typeface="Avenir Light"/>
              </a:rPr>
              <a:t>Memorial Dr. / Mall Dr.</a:t>
            </a:r>
          </a:p>
          <a:p>
            <a:pPr marL="457200" indent="-457200" algn="l">
              <a:buFont typeface="Arial" pitchFamily="34" charset="0"/>
              <a:buChar char="•"/>
            </a:pPr>
            <a:endParaRPr lang="en-US" sz="1800" dirty="0" smtClean="0">
              <a:latin typeface="Avenir Light"/>
              <a:cs typeface="Avenir Light"/>
            </a:endParaRPr>
          </a:p>
          <a:p>
            <a:pPr marL="457200" indent="-457200" algn="l">
              <a:buFont typeface="Arial" pitchFamily="34" charset="0"/>
              <a:buChar char="•"/>
            </a:pPr>
            <a:endParaRPr lang="en-US" sz="1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1655354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73" y="1607873"/>
            <a:ext cx="5806793" cy="804553"/>
          </a:xfrm>
        </p:spPr>
        <p:txBody>
          <a:bodyPr>
            <a:normAutofit/>
          </a:bodyPr>
          <a:lstStyle/>
          <a:p>
            <a:pPr algn="l"/>
            <a:r>
              <a:rPr lang="en-US" sz="3600" dirty="0">
                <a:latin typeface="Avenir Heavy"/>
                <a:cs typeface="Avenir Heavy"/>
              </a:rPr>
              <a:t>Item </a:t>
            </a:r>
            <a:r>
              <a:rPr lang="en-US" sz="3600" dirty="0" smtClean="0">
                <a:latin typeface="Avenir Heavy"/>
                <a:cs typeface="Avenir Heavy"/>
              </a:rPr>
              <a:t>7</a:t>
            </a:r>
            <a:endParaRPr lang="en-US" sz="3600" dirty="0">
              <a:latin typeface="Avenir Heavy"/>
              <a:cs typeface="Avenir Heavy"/>
            </a:endParaRPr>
          </a:p>
        </p:txBody>
      </p:sp>
      <p:sp>
        <p:nvSpPr>
          <p:cNvPr id="3" name="Subtitle 2"/>
          <p:cNvSpPr>
            <a:spLocks noGrp="1"/>
          </p:cNvSpPr>
          <p:nvPr>
            <p:ph type="subTitle" idx="1"/>
          </p:nvPr>
        </p:nvSpPr>
        <p:spPr>
          <a:xfrm>
            <a:off x="2552873" y="2294749"/>
            <a:ext cx="5806793" cy="1648640"/>
          </a:xfrm>
        </p:spPr>
        <p:txBody>
          <a:bodyPr>
            <a:normAutofit/>
          </a:bodyPr>
          <a:lstStyle/>
          <a:p>
            <a:pPr algn="l"/>
            <a:r>
              <a:rPr lang="en-US" sz="2800" dirty="0" smtClean="0">
                <a:solidFill>
                  <a:srgbClr val="1F5B42"/>
                </a:solidFill>
                <a:latin typeface="Avenir Light"/>
                <a:cs typeface="Avenir Light"/>
              </a:rPr>
              <a:t>Acceptance of bid for vacant commercial lot at 1119 West Fifth Street</a:t>
            </a:r>
            <a:endParaRPr lang="en-US" sz="2800" dirty="0">
              <a:solidFill>
                <a:srgbClr val="1F5B42"/>
              </a:solidFill>
              <a:latin typeface="Avenir Light"/>
              <a:cs typeface="Avenir Light"/>
            </a:endParaRPr>
          </a:p>
        </p:txBody>
      </p:sp>
    </p:spTree>
    <p:extLst>
      <p:ext uri="{BB962C8B-B14F-4D97-AF65-F5344CB8AC3E}">
        <p14:creationId xmlns:p14="http://schemas.microsoft.com/office/powerpoint/2010/main" val="340938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a:latin typeface="Avenir Heavy"/>
                <a:cs typeface="Avenir Heavy"/>
              </a:rPr>
              <a:t>2017 Resurfacing Projects</a:t>
            </a:r>
          </a:p>
        </p:txBody>
      </p:sp>
      <p:sp>
        <p:nvSpPr>
          <p:cNvPr id="3" name="Subtitle 2"/>
          <p:cNvSpPr>
            <a:spLocks noGrp="1"/>
          </p:cNvSpPr>
          <p:nvPr>
            <p:ph type="subTitle" idx="1"/>
          </p:nvPr>
        </p:nvSpPr>
        <p:spPr>
          <a:xfrm>
            <a:off x="2552841" y="1347032"/>
            <a:ext cx="5806793" cy="2796343"/>
          </a:xfrm>
        </p:spPr>
        <p:txBody>
          <a:bodyPr>
            <a:normAutofit/>
          </a:bodyPr>
          <a:lstStyle/>
          <a:p>
            <a:pPr algn="l"/>
            <a:r>
              <a:rPr lang="en-US" sz="1800" dirty="0" smtClean="0">
                <a:solidFill>
                  <a:srgbClr val="000000"/>
                </a:solidFill>
                <a:latin typeface="Avenir Light"/>
                <a:cs typeface="Avenir Light"/>
              </a:rPr>
              <a:t>Locations continued: </a:t>
            </a:r>
          </a:p>
          <a:p>
            <a:pPr marL="457200" indent="-457200" algn="l">
              <a:buFont typeface="Arial" pitchFamily="34" charset="0"/>
              <a:buChar char="•"/>
            </a:pPr>
            <a:r>
              <a:rPr lang="en-US" sz="1800" dirty="0" smtClean="0">
                <a:solidFill>
                  <a:srgbClr val="000000"/>
                </a:solidFill>
                <a:latin typeface="Avenir Light"/>
                <a:cs typeface="Avenir Light"/>
              </a:rPr>
              <a:t>Greenville Blvd. / Hooker Rd.</a:t>
            </a:r>
          </a:p>
          <a:p>
            <a:pPr marL="457200" indent="-457200" algn="l">
              <a:buFont typeface="Arial" pitchFamily="34" charset="0"/>
              <a:buChar char="•"/>
            </a:pPr>
            <a:r>
              <a:rPr lang="en-US" sz="1800" dirty="0" smtClean="0">
                <a:solidFill>
                  <a:srgbClr val="000000"/>
                </a:solidFill>
                <a:latin typeface="Avenir Light"/>
                <a:cs typeface="Avenir Light"/>
              </a:rPr>
              <a:t>Memorial Drive / Arlington Blvd.</a:t>
            </a:r>
          </a:p>
          <a:p>
            <a:pPr marL="457200" indent="-457200" algn="l">
              <a:buFont typeface="Arial" pitchFamily="34" charset="0"/>
              <a:buChar char="•"/>
            </a:pPr>
            <a:r>
              <a:rPr lang="en-US" sz="1800" dirty="0" smtClean="0">
                <a:solidFill>
                  <a:srgbClr val="000000"/>
                </a:solidFill>
                <a:latin typeface="Avenir Light"/>
                <a:cs typeface="Avenir Light"/>
              </a:rPr>
              <a:t>Greenville Blvd. / Mall Dr.</a:t>
            </a:r>
          </a:p>
          <a:p>
            <a:pPr marL="457200" indent="-457200" algn="l">
              <a:buFont typeface="Arial" pitchFamily="34" charset="0"/>
              <a:buChar char="•"/>
            </a:pPr>
            <a:r>
              <a:rPr lang="en-US" sz="1800" dirty="0" smtClean="0">
                <a:solidFill>
                  <a:srgbClr val="000000"/>
                </a:solidFill>
                <a:latin typeface="Avenir Light"/>
                <a:cs typeface="Avenir Light"/>
              </a:rPr>
              <a:t>Memorial Dr. / Country Club Dr.</a:t>
            </a:r>
          </a:p>
          <a:p>
            <a:pPr marL="457200" indent="-457200" algn="l">
              <a:buFont typeface="Arial" pitchFamily="34" charset="0"/>
              <a:buChar char="•"/>
            </a:pPr>
            <a:r>
              <a:rPr lang="en-US" sz="1800" dirty="0" smtClean="0">
                <a:solidFill>
                  <a:srgbClr val="000000"/>
                </a:solidFill>
                <a:latin typeface="Avenir Light"/>
                <a:cs typeface="Avenir Light"/>
              </a:rPr>
              <a:t>10</a:t>
            </a:r>
            <a:r>
              <a:rPr lang="en-US" sz="1800" baseline="30000" dirty="0" smtClean="0">
                <a:solidFill>
                  <a:srgbClr val="000000"/>
                </a:solidFill>
                <a:latin typeface="Avenir Light"/>
                <a:cs typeface="Avenir Light"/>
              </a:rPr>
              <a:t>th</a:t>
            </a:r>
            <a:r>
              <a:rPr lang="en-US" sz="1800" dirty="0" smtClean="0">
                <a:solidFill>
                  <a:srgbClr val="000000"/>
                </a:solidFill>
                <a:latin typeface="Avenir Light"/>
                <a:cs typeface="Avenir Light"/>
              </a:rPr>
              <a:t> St. / Oxford Rd.</a:t>
            </a:r>
          </a:p>
          <a:p>
            <a:pPr marL="457200" indent="-457200" algn="l">
              <a:buFont typeface="Arial" pitchFamily="34" charset="0"/>
              <a:buChar char="•"/>
            </a:pPr>
            <a:r>
              <a:rPr lang="en-US" sz="1800" dirty="0" smtClean="0">
                <a:solidFill>
                  <a:srgbClr val="000000"/>
                </a:solidFill>
                <a:latin typeface="Avenir Light"/>
                <a:cs typeface="Avenir Light"/>
              </a:rPr>
              <a:t>Greenville Blvd. / </a:t>
            </a:r>
            <a:r>
              <a:rPr lang="en-US" sz="1800" dirty="0" err="1" smtClean="0">
                <a:solidFill>
                  <a:srgbClr val="000000"/>
                </a:solidFill>
                <a:latin typeface="Avenir Light"/>
                <a:cs typeface="Avenir Light"/>
              </a:rPr>
              <a:t>Eastbrook</a:t>
            </a:r>
            <a:r>
              <a:rPr lang="en-US" sz="1800" dirty="0" smtClean="0">
                <a:solidFill>
                  <a:srgbClr val="000000"/>
                </a:solidFill>
                <a:latin typeface="Avenir Light"/>
                <a:cs typeface="Avenir Light"/>
              </a:rPr>
              <a:t> Dr.</a:t>
            </a:r>
          </a:p>
          <a:p>
            <a:pPr marL="457200" indent="-457200" algn="l">
              <a:buFont typeface="Arial" pitchFamily="34" charset="0"/>
              <a:buChar char="•"/>
            </a:pPr>
            <a:endParaRPr lang="en-US" sz="1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2969575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1" y="427099"/>
            <a:ext cx="5806793" cy="804553"/>
          </a:xfrm>
        </p:spPr>
        <p:txBody>
          <a:bodyPr>
            <a:normAutofit/>
          </a:bodyPr>
          <a:lstStyle/>
          <a:p>
            <a:pPr algn="l"/>
            <a:r>
              <a:rPr lang="en-US" sz="3600" dirty="0" smtClean="0">
                <a:latin typeface="Avenir Heavy"/>
                <a:cs typeface="Avenir Heavy"/>
              </a:rPr>
              <a:t>Schedule</a:t>
            </a:r>
            <a:endParaRPr lang="en-US" sz="3600" dirty="0">
              <a:latin typeface="Avenir Heavy"/>
              <a:cs typeface="Avenir Heavy"/>
            </a:endParaRPr>
          </a:p>
        </p:txBody>
      </p:sp>
      <p:sp>
        <p:nvSpPr>
          <p:cNvPr id="3" name="Subtitle 2"/>
          <p:cNvSpPr>
            <a:spLocks noGrp="1"/>
          </p:cNvSpPr>
          <p:nvPr>
            <p:ph type="subTitle" idx="1"/>
          </p:nvPr>
        </p:nvSpPr>
        <p:spPr>
          <a:xfrm>
            <a:off x="2552841" y="1347032"/>
            <a:ext cx="5806793" cy="2796343"/>
          </a:xfrm>
        </p:spPr>
        <p:txBody>
          <a:bodyPr>
            <a:normAutofit/>
          </a:bodyPr>
          <a:lstStyle/>
          <a:p>
            <a:pPr algn="l"/>
            <a:endParaRPr lang="en-US" sz="1800" dirty="0" smtClean="0">
              <a:latin typeface="Avenir Light"/>
              <a:cs typeface="Avenir Light"/>
            </a:endParaRPr>
          </a:p>
          <a:p>
            <a:pPr marL="457200" indent="-457200" algn="l">
              <a:buFont typeface="Arial" pitchFamily="34" charset="0"/>
              <a:buChar char="•"/>
            </a:pPr>
            <a:r>
              <a:rPr lang="en-US" sz="1800" dirty="0" smtClean="0">
                <a:solidFill>
                  <a:srgbClr val="000000"/>
                </a:solidFill>
                <a:latin typeface="Avenir Light"/>
                <a:cs typeface="Avenir Light"/>
              </a:rPr>
              <a:t>Approval</a:t>
            </a:r>
          </a:p>
          <a:p>
            <a:pPr marL="457200" indent="-457200" algn="l">
              <a:buFont typeface="Arial" pitchFamily="34" charset="0"/>
              <a:buChar char="•"/>
            </a:pPr>
            <a:r>
              <a:rPr lang="en-US" sz="1800" dirty="0" smtClean="0">
                <a:solidFill>
                  <a:srgbClr val="000000"/>
                </a:solidFill>
                <a:latin typeface="Avenir Light"/>
                <a:cs typeface="Avenir Light"/>
              </a:rPr>
              <a:t>Ordering process: 1 week</a:t>
            </a:r>
          </a:p>
          <a:p>
            <a:pPr marL="457200" indent="-457200" algn="l">
              <a:buFont typeface="Arial" pitchFamily="34" charset="0"/>
              <a:buChar char="•"/>
            </a:pPr>
            <a:r>
              <a:rPr lang="en-US" sz="1800" dirty="0" smtClean="0">
                <a:solidFill>
                  <a:srgbClr val="000000"/>
                </a:solidFill>
                <a:latin typeface="Avenir Light"/>
                <a:cs typeface="Avenir Light"/>
              </a:rPr>
              <a:t>Receive materials: 30 days</a:t>
            </a:r>
          </a:p>
          <a:p>
            <a:pPr marL="457200" indent="-457200" algn="l">
              <a:buFont typeface="Arial" pitchFamily="34" charset="0"/>
              <a:buChar char="•"/>
            </a:pPr>
            <a:r>
              <a:rPr lang="en-US" sz="1800" dirty="0" smtClean="0">
                <a:solidFill>
                  <a:srgbClr val="000000"/>
                </a:solidFill>
                <a:latin typeface="Avenir Light"/>
                <a:cs typeface="Avenir Light"/>
              </a:rPr>
              <a:t>Installation: 4 – 6 weeks</a:t>
            </a:r>
          </a:p>
          <a:p>
            <a:pPr algn="l"/>
            <a:endParaRPr lang="en-US" sz="1800" dirty="0" smtClean="0">
              <a:latin typeface="Avenir Light"/>
              <a:cs typeface="Avenir Light"/>
            </a:endParaRPr>
          </a:p>
          <a:p>
            <a:pPr marL="457200" indent="-457200" algn="l">
              <a:buFont typeface="Arial" pitchFamily="34" charset="0"/>
              <a:buChar char="•"/>
            </a:pPr>
            <a:endParaRPr lang="en-US" sz="1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2212105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558" y="1797908"/>
            <a:ext cx="5806793" cy="549521"/>
          </a:xfrm>
        </p:spPr>
        <p:txBody>
          <a:bodyPr>
            <a:normAutofit fontScale="90000"/>
          </a:bodyPr>
          <a:lstStyle/>
          <a:p>
            <a:pPr algn="l"/>
            <a:r>
              <a:rPr lang="en-US" sz="3600" dirty="0" smtClean="0">
                <a:latin typeface="Avenir Heavy"/>
                <a:cs typeface="Avenir Heavy"/>
              </a:rPr>
              <a:t>Item 12:</a:t>
            </a:r>
            <a:endParaRPr lang="en-US" sz="3600" dirty="0">
              <a:latin typeface="Avenir Heavy"/>
              <a:cs typeface="Avenir Heavy"/>
            </a:endParaRPr>
          </a:p>
        </p:txBody>
      </p:sp>
      <p:sp>
        <p:nvSpPr>
          <p:cNvPr id="3" name="Subtitle 2"/>
          <p:cNvSpPr>
            <a:spLocks noGrp="1"/>
          </p:cNvSpPr>
          <p:nvPr>
            <p:ph type="subTitle" idx="1"/>
          </p:nvPr>
        </p:nvSpPr>
        <p:spPr>
          <a:xfrm>
            <a:off x="2406726" y="2460176"/>
            <a:ext cx="6252156" cy="870387"/>
          </a:xfrm>
        </p:spPr>
        <p:txBody>
          <a:bodyPr>
            <a:normAutofit fontScale="70000" lnSpcReduction="20000"/>
          </a:bodyPr>
          <a:lstStyle/>
          <a:p>
            <a:pPr algn="l"/>
            <a:r>
              <a:rPr lang="en-US" sz="2800" dirty="0" smtClean="0">
                <a:solidFill>
                  <a:srgbClr val="1F5B42"/>
                </a:solidFill>
                <a:latin typeface="Avenir Light"/>
                <a:cs typeface="Avenir Light"/>
              </a:rPr>
              <a:t>Presentations by Boards and Commissions</a:t>
            </a:r>
          </a:p>
          <a:p>
            <a:pPr algn="l"/>
            <a:r>
              <a:rPr lang="en-US" sz="2800" dirty="0" smtClean="0">
                <a:solidFill>
                  <a:srgbClr val="1F5B42"/>
                </a:solidFill>
                <a:latin typeface="Avenir Light"/>
                <a:cs typeface="Avenir Light"/>
              </a:rPr>
              <a:t>	A) Greenville Bicycle and Pedestrian Commission</a:t>
            </a:r>
            <a:endParaRPr lang="en-US" sz="2800" dirty="0">
              <a:solidFill>
                <a:srgbClr val="1F5B42"/>
              </a:solidFill>
              <a:latin typeface="Avenir Light"/>
              <a:cs typeface="Avenir Light"/>
            </a:endParaRPr>
          </a:p>
        </p:txBody>
      </p:sp>
    </p:spTree>
    <p:extLst>
      <p:ext uri="{BB962C8B-B14F-4D97-AF65-F5344CB8AC3E}">
        <p14:creationId xmlns:p14="http://schemas.microsoft.com/office/powerpoint/2010/main" val="29285534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615813"/>
            <a:ext cx="5806793" cy="804553"/>
          </a:xfrm>
        </p:spPr>
        <p:txBody>
          <a:bodyPr>
            <a:normAutofit/>
          </a:bodyPr>
          <a:lstStyle/>
          <a:p>
            <a:pPr algn="l"/>
            <a:r>
              <a:rPr lang="en-US" sz="3600" dirty="0" smtClean="0">
                <a:latin typeface="Avenir Heavy"/>
                <a:cs typeface="Avenir Heavy"/>
              </a:rPr>
              <a:t>Restructuring:</a:t>
            </a:r>
            <a:endParaRPr lang="en-US" sz="3600" dirty="0">
              <a:latin typeface="Avenir Heavy"/>
              <a:cs typeface="Avenir Heavy"/>
            </a:endParaRPr>
          </a:p>
        </p:txBody>
      </p:sp>
      <p:sp>
        <p:nvSpPr>
          <p:cNvPr id="3" name="Subtitle 2"/>
          <p:cNvSpPr>
            <a:spLocks noGrp="1"/>
          </p:cNvSpPr>
          <p:nvPr>
            <p:ph type="subTitle" idx="1"/>
          </p:nvPr>
        </p:nvSpPr>
        <p:spPr>
          <a:xfrm>
            <a:off x="2552849" y="1794064"/>
            <a:ext cx="5806793" cy="1891760"/>
          </a:xfrm>
        </p:spPr>
        <p:txBody>
          <a:bodyPr>
            <a:normAutofit fontScale="92500" lnSpcReduction="10000"/>
          </a:bodyPr>
          <a:lstStyle/>
          <a:p>
            <a:pPr algn="l"/>
            <a:r>
              <a:rPr lang="en-US" sz="2800" dirty="0" smtClean="0">
                <a:solidFill>
                  <a:srgbClr val="000000"/>
                </a:solidFill>
                <a:latin typeface="Avenir Light"/>
                <a:cs typeface="Avenir Light"/>
              </a:rPr>
              <a:t>The Bicycle and Pedestrian Commission (BAPC) had had quorum since restructuring. BAPC is currently waiting to fill our recently vacated 9</a:t>
            </a:r>
            <a:r>
              <a:rPr lang="en-US" sz="2800" baseline="30000" dirty="0" smtClean="0">
                <a:solidFill>
                  <a:srgbClr val="000000"/>
                </a:solidFill>
                <a:latin typeface="Avenir Light"/>
                <a:cs typeface="Avenir Light"/>
              </a:rPr>
              <a:t>th</a:t>
            </a:r>
            <a:r>
              <a:rPr lang="en-US" sz="2800" dirty="0" smtClean="0">
                <a:solidFill>
                  <a:srgbClr val="000000"/>
                </a:solidFill>
                <a:latin typeface="Avenir Light"/>
                <a:cs typeface="Avenir Light"/>
              </a:rPr>
              <a:t> seat from the existing candidate bank.</a:t>
            </a:r>
            <a:endParaRPr lang="en-US" sz="2800" dirty="0">
              <a:solidFill>
                <a:srgbClr val="000000"/>
              </a:solidFill>
              <a:latin typeface="Avenir Light"/>
              <a:cs typeface="Avenir Light"/>
            </a:endParaRPr>
          </a:p>
        </p:txBody>
      </p:sp>
    </p:spTree>
    <p:extLst>
      <p:ext uri="{BB962C8B-B14F-4D97-AF65-F5344CB8AC3E}">
        <p14:creationId xmlns:p14="http://schemas.microsoft.com/office/powerpoint/2010/main" val="2751505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615811"/>
            <a:ext cx="5806793" cy="911066"/>
          </a:xfrm>
        </p:spPr>
        <p:txBody>
          <a:bodyPr>
            <a:normAutofit fontScale="90000"/>
          </a:bodyPr>
          <a:lstStyle/>
          <a:p>
            <a:pPr algn="l"/>
            <a:r>
              <a:rPr lang="en-US" sz="3600" dirty="0" smtClean="0">
                <a:latin typeface="Avenir Heavy"/>
                <a:cs typeface="Avenir Heavy"/>
              </a:rPr>
              <a:t>National Bike Month Events (May 2017):</a:t>
            </a:r>
            <a:endParaRPr lang="en-US" sz="3600" dirty="0">
              <a:latin typeface="Avenir Heavy"/>
              <a:cs typeface="Avenir Heavy"/>
            </a:endParaRPr>
          </a:p>
        </p:txBody>
      </p:sp>
      <p:sp>
        <p:nvSpPr>
          <p:cNvPr id="3" name="Subtitle 2"/>
          <p:cNvSpPr>
            <a:spLocks noGrp="1"/>
          </p:cNvSpPr>
          <p:nvPr>
            <p:ph type="subTitle" idx="1"/>
          </p:nvPr>
        </p:nvSpPr>
        <p:spPr>
          <a:xfrm>
            <a:off x="2552849" y="1820177"/>
            <a:ext cx="5806793" cy="2940311"/>
          </a:xfrm>
        </p:spPr>
        <p:txBody>
          <a:bodyPr>
            <a:normAutofit fontScale="70000" lnSpcReduction="20000"/>
          </a:bodyPr>
          <a:lstStyle/>
          <a:p>
            <a:pPr marL="514350" indent="-514350" algn="l">
              <a:buAutoNum type="arabicPeriod"/>
            </a:pPr>
            <a:r>
              <a:rPr lang="en-US" sz="2800" dirty="0" smtClean="0">
                <a:solidFill>
                  <a:srgbClr val="000000"/>
                </a:solidFill>
                <a:latin typeface="Avenir Light"/>
                <a:cs typeface="Avenir Light"/>
              </a:rPr>
              <a:t>Worked with EC </a:t>
            </a:r>
            <a:r>
              <a:rPr lang="en-US" sz="2800" dirty="0" err="1" smtClean="0">
                <a:solidFill>
                  <a:srgbClr val="000000"/>
                </a:solidFill>
                <a:latin typeface="Avenir Light"/>
                <a:cs typeface="Avenir Light"/>
              </a:rPr>
              <a:t>Velo</a:t>
            </a:r>
            <a:r>
              <a:rPr lang="en-US" sz="2800" dirty="0" smtClean="0">
                <a:solidFill>
                  <a:srgbClr val="000000"/>
                </a:solidFill>
                <a:latin typeface="Avenir Light"/>
                <a:cs typeface="Avenir Light"/>
              </a:rPr>
              <a:t> to host Bike Fiesta and a Ride of Silence</a:t>
            </a:r>
          </a:p>
          <a:p>
            <a:pPr marL="514350" indent="-514350" algn="l">
              <a:buAutoNum type="arabicPeriod"/>
            </a:pPr>
            <a:r>
              <a:rPr lang="en-US" sz="2800" dirty="0" smtClean="0">
                <a:solidFill>
                  <a:srgbClr val="000000"/>
                </a:solidFill>
                <a:latin typeface="Avenir Light"/>
                <a:cs typeface="Avenir Light"/>
              </a:rPr>
              <a:t>Promoted National Bike Month via social media and Greenville TV.</a:t>
            </a:r>
          </a:p>
          <a:p>
            <a:pPr marL="514350" indent="-514350" algn="l">
              <a:buAutoNum type="arabicPeriod"/>
            </a:pPr>
            <a:r>
              <a:rPr lang="en-US" sz="2800" dirty="0" smtClean="0">
                <a:solidFill>
                  <a:srgbClr val="000000"/>
                </a:solidFill>
                <a:latin typeface="Avenir Light"/>
                <a:cs typeface="Avenir Light"/>
              </a:rPr>
              <a:t>Taught the League of American Bicyclist’s Smart Cycling Course.</a:t>
            </a:r>
          </a:p>
          <a:p>
            <a:pPr marL="514350" indent="-514350" algn="l">
              <a:buAutoNum type="arabicPeriod"/>
            </a:pPr>
            <a:r>
              <a:rPr lang="en-US" sz="2800" dirty="0" smtClean="0">
                <a:solidFill>
                  <a:srgbClr val="000000"/>
                </a:solidFill>
                <a:latin typeface="Avenir Light"/>
                <a:cs typeface="Avenir Light"/>
              </a:rPr>
              <a:t>Mayor proclamation to declare May as Bike Month</a:t>
            </a:r>
          </a:p>
          <a:p>
            <a:pPr marL="514350" indent="-514350" algn="l">
              <a:buAutoNum type="arabicPeriod"/>
            </a:pPr>
            <a:r>
              <a:rPr lang="en-US" sz="2800" dirty="0" smtClean="0">
                <a:solidFill>
                  <a:srgbClr val="000000"/>
                </a:solidFill>
                <a:latin typeface="Avenir Light"/>
                <a:cs typeface="Avenir Light"/>
              </a:rPr>
              <a:t>BAPC hosted a ride along Greenway and 5</a:t>
            </a:r>
            <a:r>
              <a:rPr lang="en-US" sz="2800" baseline="30000" dirty="0" smtClean="0">
                <a:solidFill>
                  <a:srgbClr val="000000"/>
                </a:solidFill>
                <a:latin typeface="Avenir Light"/>
                <a:cs typeface="Avenir Light"/>
              </a:rPr>
              <a:t>th</a:t>
            </a:r>
            <a:r>
              <a:rPr lang="en-US" sz="2800" dirty="0" smtClean="0">
                <a:solidFill>
                  <a:srgbClr val="000000"/>
                </a:solidFill>
                <a:latin typeface="Avenir Light"/>
                <a:cs typeface="Avenir Light"/>
              </a:rPr>
              <a:t> Street</a:t>
            </a:r>
            <a:endParaRPr lang="en-US" sz="2800" dirty="0">
              <a:solidFill>
                <a:srgbClr val="000000"/>
              </a:solidFill>
              <a:latin typeface="Avenir Light"/>
              <a:cs typeface="Avenir Light"/>
            </a:endParaRPr>
          </a:p>
        </p:txBody>
      </p:sp>
    </p:spTree>
    <p:extLst>
      <p:ext uri="{BB962C8B-B14F-4D97-AF65-F5344CB8AC3E}">
        <p14:creationId xmlns:p14="http://schemas.microsoft.com/office/powerpoint/2010/main" val="1047443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615813"/>
            <a:ext cx="5806793" cy="804553"/>
          </a:xfrm>
        </p:spPr>
        <p:txBody>
          <a:bodyPr>
            <a:normAutofit/>
          </a:bodyPr>
          <a:lstStyle/>
          <a:p>
            <a:pPr algn="l"/>
            <a:r>
              <a:rPr lang="en-US" sz="3600" dirty="0" smtClean="0">
                <a:latin typeface="Avenir Heavy"/>
                <a:cs typeface="Avenir Heavy"/>
              </a:rPr>
              <a:t>More Activities:</a:t>
            </a:r>
            <a:endParaRPr lang="en-US" sz="3600" dirty="0">
              <a:latin typeface="Avenir Heavy"/>
              <a:cs typeface="Avenir Heavy"/>
            </a:endParaRPr>
          </a:p>
        </p:txBody>
      </p:sp>
      <p:sp>
        <p:nvSpPr>
          <p:cNvPr id="3" name="Subtitle 2"/>
          <p:cNvSpPr>
            <a:spLocks noGrp="1"/>
          </p:cNvSpPr>
          <p:nvPr>
            <p:ph type="subTitle" idx="1"/>
          </p:nvPr>
        </p:nvSpPr>
        <p:spPr>
          <a:xfrm>
            <a:off x="2552849" y="1630393"/>
            <a:ext cx="5806793" cy="2455098"/>
          </a:xfrm>
        </p:spPr>
        <p:txBody>
          <a:bodyPr>
            <a:normAutofit fontScale="92500" lnSpcReduction="10000"/>
          </a:bodyPr>
          <a:lstStyle/>
          <a:p>
            <a:pPr marL="457200" indent="-457200" algn="l">
              <a:buFont typeface="Arial" pitchFamily="34" charset="0"/>
              <a:buChar char="•"/>
            </a:pPr>
            <a:r>
              <a:rPr lang="en-US" sz="2800" dirty="0" smtClean="0">
                <a:solidFill>
                  <a:srgbClr val="000000"/>
                </a:solidFill>
                <a:latin typeface="Avenir Light"/>
                <a:cs typeface="Avenir Light"/>
              </a:rPr>
              <a:t>NC APA Bike Tour</a:t>
            </a:r>
          </a:p>
          <a:p>
            <a:pPr marL="457200" indent="-457200" algn="l">
              <a:buFont typeface="Arial" pitchFamily="34" charset="0"/>
              <a:buChar char="•"/>
            </a:pPr>
            <a:r>
              <a:rPr lang="en-US" sz="2800" dirty="0" smtClean="0">
                <a:solidFill>
                  <a:srgbClr val="000000"/>
                </a:solidFill>
                <a:latin typeface="Avenir Light"/>
                <a:cs typeface="Avenir Light"/>
              </a:rPr>
              <a:t>Continue advocacy for the addition of more sidewalks</a:t>
            </a:r>
          </a:p>
          <a:p>
            <a:pPr marL="457200" indent="-457200" algn="l">
              <a:buFont typeface="Arial" pitchFamily="34" charset="0"/>
              <a:buChar char="•"/>
            </a:pPr>
            <a:r>
              <a:rPr lang="en-US" sz="2800" dirty="0" smtClean="0">
                <a:solidFill>
                  <a:srgbClr val="000000"/>
                </a:solidFill>
                <a:latin typeface="Avenir Light"/>
                <a:cs typeface="Avenir Light"/>
              </a:rPr>
              <a:t>Resolution to support complete streets ordinance on all NC DOT projects</a:t>
            </a:r>
            <a:endParaRPr lang="en-US" sz="2800" dirty="0">
              <a:solidFill>
                <a:srgbClr val="000000"/>
              </a:solidFill>
              <a:latin typeface="Avenir Light"/>
              <a:cs typeface="Avenir Light"/>
            </a:endParaRPr>
          </a:p>
        </p:txBody>
      </p:sp>
    </p:spTree>
    <p:extLst>
      <p:ext uri="{BB962C8B-B14F-4D97-AF65-F5344CB8AC3E}">
        <p14:creationId xmlns:p14="http://schemas.microsoft.com/office/powerpoint/2010/main" val="149063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172529"/>
            <a:ext cx="5806793" cy="1673524"/>
          </a:xfrm>
        </p:spPr>
        <p:txBody>
          <a:bodyPr>
            <a:noAutofit/>
          </a:bodyPr>
          <a:lstStyle/>
          <a:p>
            <a:pPr algn="l"/>
            <a:r>
              <a:rPr lang="en-US" sz="2800" dirty="0" smtClean="0">
                <a:latin typeface="Avenir Heavy"/>
                <a:cs typeface="Avenir Heavy"/>
              </a:rPr>
              <a:t>BAPC Members served on advisory committees for several Greenville planning processes in 2017:</a:t>
            </a:r>
            <a:endParaRPr lang="en-US" sz="2800" dirty="0">
              <a:latin typeface="Avenir Heavy"/>
              <a:cs typeface="Avenir Heavy"/>
            </a:endParaRPr>
          </a:p>
        </p:txBody>
      </p:sp>
      <p:sp>
        <p:nvSpPr>
          <p:cNvPr id="3" name="Subtitle 2"/>
          <p:cNvSpPr>
            <a:spLocks noGrp="1"/>
          </p:cNvSpPr>
          <p:nvPr>
            <p:ph type="subTitle" idx="1"/>
          </p:nvPr>
        </p:nvSpPr>
        <p:spPr>
          <a:xfrm>
            <a:off x="2552849" y="2069394"/>
            <a:ext cx="5806793" cy="1669721"/>
          </a:xfrm>
        </p:spPr>
        <p:txBody>
          <a:bodyPr>
            <a:normAutofit fontScale="92500"/>
          </a:bodyPr>
          <a:lstStyle/>
          <a:p>
            <a:pPr marL="457200" indent="-457200" algn="l">
              <a:buFont typeface="Arial" pitchFamily="34" charset="0"/>
              <a:buChar char="•"/>
            </a:pPr>
            <a:r>
              <a:rPr lang="en-US" sz="2800" dirty="0" smtClean="0">
                <a:solidFill>
                  <a:srgbClr val="000000"/>
                </a:solidFill>
                <a:latin typeface="Avenir Light"/>
                <a:cs typeface="Avenir Light"/>
              </a:rPr>
              <a:t>Evans Street Widening Project</a:t>
            </a:r>
          </a:p>
          <a:p>
            <a:pPr marL="457200" indent="-457200" algn="l">
              <a:buFont typeface="Arial" pitchFamily="34" charset="0"/>
              <a:buChar char="•"/>
            </a:pPr>
            <a:r>
              <a:rPr lang="en-US" sz="2800" dirty="0" smtClean="0">
                <a:solidFill>
                  <a:srgbClr val="000000"/>
                </a:solidFill>
                <a:latin typeface="Avenir Light"/>
                <a:cs typeface="Avenir Light"/>
              </a:rPr>
              <a:t>Active Transportation Master Plan</a:t>
            </a:r>
          </a:p>
          <a:p>
            <a:pPr marL="457200" indent="-457200" algn="l">
              <a:buFont typeface="Arial" pitchFamily="34" charset="0"/>
              <a:buChar char="•"/>
            </a:pPr>
            <a:r>
              <a:rPr lang="en-US" sz="2800" dirty="0" smtClean="0">
                <a:solidFill>
                  <a:srgbClr val="000000"/>
                </a:solidFill>
                <a:latin typeface="Avenir Light"/>
                <a:cs typeface="Avenir Light"/>
              </a:rPr>
              <a:t>10</a:t>
            </a:r>
            <a:r>
              <a:rPr lang="en-US" sz="2800" baseline="30000" dirty="0" smtClean="0">
                <a:solidFill>
                  <a:srgbClr val="000000"/>
                </a:solidFill>
                <a:latin typeface="Avenir Light"/>
                <a:cs typeface="Avenir Light"/>
              </a:rPr>
              <a:t>th</a:t>
            </a:r>
            <a:r>
              <a:rPr lang="en-US" sz="2800" dirty="0" smtClean="0">
                <a:solidFill>
                  <a:srgbClr val="000000"/>
                </a:solidFill>
                <a:latin typeface="Avenir Light"/>
                <a:cs typeface="Avenir Light"/>
              </a:rPr>
              <a:t> Street Corridor Improvements</a:t>
            </a:r>
            <a:endParaRPr lang="en-US" sz="2800" dirty="0">
              <a:solidFill>
                <a:srgbClr val="000000"/>
              </a:solidFill>
              <a:latin typeface="Avenir Light"/>
              <a:cs typeface="Avenir Light"/>
            </a:endParaRPr>
          </a:p>
        </p:txBody>
      </p:sp>
    </p:spTree>
    <p:extLst>
      <p:ext uri="{BB962C8B-B14F-4D97-AF65-F5344CB8AC3E}">
        <p14:creationId xmlns:p14="http://schemas.microsoft.com/office/powerpoint/2010/main" val="809850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615813"/>
            <a:ext cx="5806793" cy="804553"/>
          </a:xfrm>
        </p:spPr>
        <p:txBody>
          <a:bodyPr>
            <a:normAutofit/>
          </a:bodyPr>
          <a:lstStyle/>
          <a:p>
            <a:pPr algn="l"/>
            <a:r>
              <a:rPr lang="en-US" sz="3600" dirty="0" smtClean="0">
                <a:latin typeface="Avenir Heavy"/>
                <a:cs typeface="Avenir Heavy"/>
              </a:rPr>
              <a:t>2017 Bike/</a:t>
            </a:r>
            <a:r>
              <a:rPr lang="en-US" sz="3600" dirty="0" err="1" smtClean="0">
                <a:latin typeface="Avenir Heavy"/>
                <a:cs typeface="Avenir Heavy"/>
              </a:rPr>
              <a:t>Ped</a:t>
            </a:r>
            <a:r>
              <a:rPr lang="en-US" sz="3600" dirty="0" smtClean="0">
                <a:latin typeface="Avenir Heavy"/>
                <a:cs typeface="Avenir Heavy"/>
              </a:rPr>
              <a:t> Counts:</a:t>
            </a:r>
            <a:endParaRPr lang="en-US" sz="3600" dirty="0">
              <a:latin typeface="Avenir Heavy"/>
              <a:cs typeface="Avenir Heavy"/>
            </a:endParaRPr>
          </a:p>
        </p:txBody>
      </p:sp>
      <p:sp>
        <p:nvSpPr>
          <p:cNvPr id="3" name="Subtitle 2"/>
          <p:cNvSpPr>
            <a:spLocks noGrp="1"/>
          </p:cNvSpPr>
          <p:nvPr>
            <p:ph type="subTitle" idx="1"/>
          </p:nvPr>
        </p:nvSpPr>
        <p:spPr>
          <a:xfrm>
            <a:off x="2552849" y="1682151"/>
            <a:ext cx="5806793" cy="2660904"/>
          </a:xfrm>
        </p:spPr>
        <p:txBody>
          <a:bodyPr>
            <a:normAutofit fontScale="77500" lnSpcReduction="20000"/>
          </a:bodyPr>
          <a:lstStyle/>
          <a:p>
            <a:pPr algn="l"/>
            <a:r>
              <a:rPr lang="en-US" sz="2800" dirty="0" smtClean="0">
                <a:solidFill>
                  <a:srgbClr val="000000"/>
                </a:solidFill>
                <a:latin typeface="Avenir Light"/>
                <a:cs typeface="Avenir Light"/>
              </a:rPr>
              <a:t>For the sixth year running, BAPC members carried out manual bike and pedestrian counts as part of the National Bicycle and Pedestrian Documentation Process.</a:t>
            </a:r>
          </a:p>
          <a:p>
            <a:pPr algn="l"/>
            <a:r>
              <a:rPr lang="en-US" sz="2800" dirty="0" smtClean="0">
                <a:solidFill>
                  <a:srgbClr val="000000"/>
                </a:solidFill>
                <a:latin typeface="Avenir Light"/>
                <a:cs typeface="Avenir Light"/>
              </a:rPr>
              <a:t>5</a:t>
            </a:r>
            <a:r>
              <a:rPr lang="en-US" sz="2800" baseline="30000" dirty="0" smtClean="0">
                <a:solidFill>
                  <a:srgbClr val="000000"/>
                </a:solidFill>
                <a:latin typeface="Avenir Light"/>
                <a:cs typeface="Avenir Light"/>
              </a:rPr>
              <a:t>th</a:t>
            </a:r>
            <a:r>
              <a:rPr lang="en-US" sz="2800" dirty="0" smtClean="0">
                <a:solidFill>
                  <a:srgbClr val="000000"/>
                </a:solidFill>
                <a:latin typeface="Avenir Light"/>
                <a:cs typeface="Avenir Light"/>
              </a:rPr>
              <a:t> and Evans: </a:t>
            </a:r>
            <a:r>
              <a:rPr lang="en-US" sz="2800" b="1" dirty="0" smtClean="0">
                <a:solidFill>
                  <a:srgbClr val="000000"/>
                </a:solidFill>
                <a:latin typeface="Avenir Light"/>
                <a:cs typeface="Avenir Light"/>
              </a:rPr>
              <a:t>26 cyclists </a:t>
            </a:r>
            <a:r>
              <a:rPr lang="en-US" sz="2800" dirty="0" smtClean="0">
                <a:solidFill>
                  <a:srgbClr val="000000"/>
                </a:solidFill>
                <a:latin typeface="Avenir Light"/>
                <a:cs typeface="Avenir Light"/>
              </a:rPr>
              <a:t>and </a:t>
            </a:r>
            <a:r>
              <a:rPr lang="en-US" sz="2800" b="1" dirty="0" smtClean="0">
                <a:solidFill>
                  <a:srgbClr val="000000"/>
                </a:solidFill>
                <a:latin typeface="Avenir Light"/>
                <a:cs typeface="Avenir Light"/>
              </a:rPr>
              <a:t>576 pedestrians</a:t>
            </a:r>
          </a:p>
          <a:p>
            <a:pPr algn="l"/>
            <a:r>
              <a:rPr lang="en-US" sz="2800" dirty="0" smtClean="0">
                <a:solidFill>
                  <a:srgbClr val="000000"/>
                </a:solidFill>
                <a:latin typeface="Avenir Light"/>
                <a:cs typeface="Avenir Light"/>
              </a:rPr>
              <a:t>Greenway: </a:t>
            </a:r>
            <a:r>
              <a:rPr lang="en-US" sz="2800" b="1" dirty="0" smtClean="0">
                <a:solidFill>
                  <a:srgbClr val="000000"/>
                </a:solidFill>
                <a:latin typeface="Avenir Light"/>
                <a:cs typeface="Avenir Light"/>
              </a:rPr>
              <a:t>85 cyclists </a:t>
            </a:r>
            <a:r>
              <a:rPr lang="en-US" sz="2800" dirty="0" smtClean="0">
                <a:solidFill>
                  <a:srgbClr val="000000"/>
                </a:solidFill>
                <a:latin typeface="Avenir Light"/>
                <a:cs typeface="Avenir Light"/>
              </a:rPr>
              <a:t>and </a:t>
            </a:r>
            <a:r>
              <a:rPr lang="en-US" sz="2800" b="1" dirty="0" smtClean="0">
                <a:solidFill>
                  <a:srgbClr val="000000"/>
                </a:solidFill>
                <a:latin typeface="Avenir Light"/>
                <a:cs typeface="Avenir Light"/>
              </a:rPr>
              <a:t>284 pedestrians</a:t>
            </a:r>
            <a:endParaRPr lang="en-US" sz="2800" b="1" dirty="0">
              <a:solidFill>
                <a:srgbClr val="000000"/>
              </a:solidFill>
              <a:latin typeface="Avenir Light"/>
              <a:cs typeface="Avenir Light"/>
            </a:endParaRPr>
          </a:p>
        </p:txBody>
      </p:sp>
    </p:spTree>
    <p:extLst>
      <p:ext uri="{BB962C8B-B14F-4D97-AF65-F5344CB8AC3E}">
        <p14:creationId xmlns:p14="http://schemas.microsoft.com/office/powerpoint/2010/main" val="1913571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615813"/>
            <a:ext cx="5806793" cy="804553"/>
          </a:xfrm>
        </p:spPr>
        <p:txBody>
          <a:bodyPr>
            <a:normAutofit/>
          </a:bodyPr>
          <a:lstStyle/>
          <a:p>
            <a:pPr algn="l"/>
            <a:r>
              <a:rPr lang="en-US" sz="3600" dirty="0" smtClean="0">
                <a:latin typeface="Avenir Heavy"/>
                <a:cs typeface="Avenir Heavy"/>
              </a:rPr>
              <a:t>Plans for 2018:</a:t>
            </a:r>
            <a:endParaRPr lang="en-US" sz="3600" dirty="0">
              <a:latin typeface="Avenir Heavy"/>
              <a:cs typeface="Avenir Heavy"/>
            </a:endParaRPr>
          </a:p>
        </p:txBody>
      </p:sp>
      <p:sp>
        <p:nvSpPr>
          <p:cNvPr id="3" name="Subtitle 2"/>
          <p:cNvSpPr>
            <a:spLocks noGrp="1"/>
          </p:cNvSpPr>
          <p:nvPr>
            <p:ph type="subTitle" idx="1"/>
          </p:nvPr>
        </p:nvSpPr>
        <p:spPr>
          <a:xfrm>
            <a:off x="2552849" y="1458567"/>
            <a:ext cx="5806793" cy="2786776"/>
          </a:xfrm>
        </p:spPr>
        <p:txBody>
          <a:bodyPr>
            <a:normAutofit fontScale="77500" lnSpcReduction="20000"/>
          </a:bodyPr>
          <a:lstStyle/>
          <a:p>
            <a:pPr marL="457200" indent="-457200" algn="l">
              <a:buFont typeface="Arial" pitchFamily="34" charset="0"/>
              <a:buChar char="•"/>
            </a:pPr>
            <a:r>
              <a:rPr lang="en-US" sz="2800" dirty="0" smtClean="0">
                <a:solidFill>
                  <a:srgbClr val="000000"/>
                </a:solidFill>
                <a:latin typeface="Avenir Light"/>
                <a:cs typeface="Avenir Light"/>
              </a:rPr>
              <a:t>Sidewalk Ordinance</a:t>
            </a:r>
          </a:p>
          <a:p>
            <a:pPr marL="457200" indent="-457200" algn="l">
              <a:buFont typeface="Arial" pitchFamily="34" charset="0"/>
              <a:buChar char="•"/>
            </a:pPr>
            <a:r>
              <a:rPr lang="en-US" sz="2800" dirty="0" smtClean="0">
                <a:solidFill>
                  <a:srgbClr val="000000"/>
                </a:solidFill>
                <a:latin typeface="Avenir Light"/>
                <a:cs typeface="Avenir Light"/>
              </a:rPr>
              <a:t>Update the City Bike Map</a:t>
            </a:r>
          </a:p>
          <a:p>
            <a:pPr marL="457200" indent="-457200" algn="l">
              <a:buFont typeface="Arial" pitchFamily="34" charset="0"/>
              <a:buChar char="•"/>
            </a:pPr>
            <a:r>
              <a:rPr lang="en-US" sz="2800" dirty="0" smtClean="0">
                <a:solidFill>
                  <a:srgbClr val="000000"/>
                </a:solidFill>
                <a:latin typeface="Avenir Light"/>
                <a:cs typeface="Avenir Light"/>
              </a:rPr>
              <a:t>Assist in implementing and promoting ATMP</a:t>
            </a:r>
          </a:p>
          <a:p>
            <a:pPr marL="457200" indent="-457200" algn="l">
              <a:buFont typeface="Arial" pitchFamily="34" charset="0"/>
              <a:buChar char="•"/>
            </a:pPr>
            <a:r>
              <a:rPr lang="en-US" sz="2800" dirty="0" smtClean="0">
                <a:solidFill>
                  <a:srgbClr val="000000"/>
                </a:solidFill>
                <a:latin typeface="Avenir Light"/>
                <a:cs typeface="Avenir Light"/>
              </a:rPr>
              <a:t>Support and promote the GTAC and Action Sports Complex</a:t>
            </a:r>
          </a:p>
          <a:p>
            <a:pPr marL="457200" indent="-457200" algn="l">
              <a:buFont typeface="Arial" pitchFamily="34" charset="0"/>
              <a:buChar char="•"/>
            </a:pPr>
            <a:r>
              <a:rPr lang="en-US" sz="2800" dirty="0" smtClean="0">
                <a:solidFill>
                  <a:srgbClr val="000000"/>
                </a:solidFill>
                <a:latin typeface="Avenir Light"/>
                <a:cs typeface="Avenir Light"/>
              </a:rPr>
              <a:t>Promote new Greenway extensions as well as bicycle and pedestrian safety in general</a:t>
            </a:r>
            <a:endParaRPr lang="en-US" sz="2800" dirty="0">
              <a:solidFill>
                <a:srgbClr val="000000"/>
              </a:solidFill>
              <a:latin typeface="Avenir Light"/>
              <a:cs typeface="Avenir Light"/>
            </a:endParaRPr>
          </a:p>
        </p:txBody>
      </p:sp>
    </p:spTree>
    <p:extLst>
      <p:ext uri="{BB962C8B-B14F-4D97-AF65-F5344CB8AC3E}">
        <p14:creationId xmlns:p14="http://schemas.microsoft.com/office/powerpoint/2010/main" val="323093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615813"/>
            <a:ext cx="5806793" cy="804553"/>
          </a:xfrm>
        </p:spPr>
        <p:txBody>
          <a:bodyPr>
            <a:normAutofit/>
          </a:bodyPr>
          <a:lstStyle/>
          <a:p>
            <a:pPr algn="l"/>
            <a:r>
              <a:rPr lang="en-US" sz="3600" dirty="0" smtClean="0">
                <a:latin typeface="Avenir Heavy"/>
                <a:cs typeface="Avenir Heavy"/>
              </a:rPr>
              <a:t>2018 Plans (cont’d):</a:t>
            </a:r>
            <a:endParaRPr lang="en-US" sz="3600" dirty="0">
              <a:latin typeface="Avenir Heavy"/>
              <a:cs typeface="Avenir Heavy"/>
            </a:endParaRPr>
          </a:p>
        </p:txBody>
      </p:sp>
      <p:sp>
        <p:nvSpPr>
          <p:cNvPr id="3" name="Subtitle 2"/>
          <p:cNvSpPr>
            <a:spLocks noGrp="1"/>
          </p:cNvSpPr>
          <p:nvPr>
            <p:ph type="subTitle" idx="1"/>
          </p:nvPr>
        </p:nvSpPr>
        <p:spPr>
          <a:xfrm>
            <a:off x="2552849" y="1578638"/>
            <a:ext cx="5806793" cy="3412769"/>
          </a:xfrm>
        </p:spPr>
        <p:txBody>
          <a:bodyPr>
            <a:normAutofit fontScale="70000" lnSpcReduction="20000"/>
          </a:bodyPr>
          <a:lstStyle/>
          <a:p>
            <a:pPr marL="457200" indent="-457200" algn="l">
              <a:buFont typeface="Arial" pitchFamily="34" charset="0"/>
              <a:buChar char="•"/>
            </a:pPr>
            <a:r>
              <a:rPr lang="en-US" sz="2800" dirty="0" smtClean="0">
                <a:solidFill>
                  <a:srgbClr val="000000"/>
                </a:solidFill>
                <a:latin typeface="Avenir Light"/>
                <a:cs typeface="Avenir Light"/>
              </a:rPr>
              <a:t>Create a robust partnership between NCDOT, the MPO, City Council and the County to stay abreast and be a strategic partner in the road projects in and around Greenville. For example, Allen Road, Fire Tower Road, 14</a:t>
            </a:r>
            <a:r>
              <a:rPr lang="en-US" sz="2800" baseline="30000" dirty="0" smtClean="0">
                <a:solidFill>
                  <a:srgbClr val="000000"/>
                </a:solidFill>
                <a:latin typeface="Avenir Light"/>
                <a:cs typeface="Avenir Light"/>
              </a:rPr>
              <a:t>th</a:t>
            </a:r>
            <a:r>
              <a:rPr lang="en-US" sz="2800" dirty="0" smtClean="0">
                <a:solidFill>
                  <a:srgbClr val="000000"/>
                </a:solidFill>
                <a:latin typeface="Avenir Light"/>
                <a:cs typeface="Avenir Light"/>
              </a:rPr>
              <a:t> Street,  etc.</a:t>
            </a:r>
          </a:p>
          <a:p>
            <a:pPr marL="457200" indent="-457200" algn="l">
              <a:buFont typeface="Arial" pitchFamily="34" charset="0"/>
              <a:buChar char="•"/>
            </a:pPr>
            <a:r>
              <a:rPr lang="en-US" sz="2800" dirty="0" smtClean="0">
                <a:solidFill>
                  <a:srgbClr val="000000"/>
                </a:solidFill>
                <a:latin typeface="Avenir Light"/>
                <a:cs typeface="Avenir Light"/>
              </a:rPr>
              <a:t>Develop a “Greenville Walks” program sponsored by City Council in conjunction with Rec &amp; Parks and various stakeholders in the community.  These monthly walks could be rotated throughout the City with each Council Member walking with their constituents.</a:t>
            </a:r>
            <a:endParaRPr lang="en-US" sz="2800" dirty="0">
              <a:solidFill>
                <a:srgbClr val="000000"/>
              </a:solidFill>
              <a:latin typeface="Avenir Light"/>
              <a:cs typeface="Avenir Light"/>
            </a:endParaRPr>
          </a:p>
        </p:txBody>
      </p:sp>
    </p:spTree>
    <p:extLst>
      <p:ext uri="{BB962C8B-B14F-4D97-AF65-F5344CB8AC3E}">
        <p14:creationId xmlns:p14="http://schemas.microsoft.com/office/powerpoint/2010/main" val="3178507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581" y="642938"/>
            <a:ext cx="6429375" cy="3857625"/>
          </a:xfrm>
          <a:prstGeom prst="rect">
            <a:avLst/>
          </a:prstGeom>
        </p:spPr>
      </p:pic>
      <p:sp>
        <p:nvSpPr>
          <p:cNvPr id="12" name="Title 1"/>
          <p:cNvSpPr txBox="1">
            <a:spLocks/>
          </p:cNvSpPr>
          <p:nvPr/>
        </p:nvSpPr>
        <p:spPr>
          <a:xfrm>
            <a:off x="4" y="729944"/>
            <a:ext cx="2216577" cy="58344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prstClr val="white"/>
                </a:solidFill>
                <a:latin typeface="Avenir Heavy"/>
                <a:cs typeface="Avenir Heavy"/>
              </a:rPr>
              <a:t>General Location Map</a:t>
            </a:r>
          </a:p>
        </p:txBody>
      </p:sp>
      <p:sp>
        <p:nvSpPr>
          <p:cNvPr id="15" name="5-Point Star 14"/>
          <p:cNvSpPr/>
          <p:nvPr/>
        </p:nvSpPr>
        <p:spPr>
          <a:xfrm>
            <a:off x="5716491" y="2196680"/>
            <a:ext cx="381000" cy="285750"/>
          </a:xfrm>
          <a:prstGeom prst="star5">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4"/>
          <p:cNvPicPr>
            <a:picLocks noChangeAspect="1"/>
          </p:cNvPicPr>
          <p:nvPr/>
        </p:nvPicPr>
        <p:blipFill>
          <a:blip r:embed="rId4"/>
          <a:stretch>
            <a:fillRect/>
          </a:stretch>
        </p:blipFill>
        <p:spPr>
          <a:xfrm>
            <a:off x="124522" y="1543638"/>
            <a:ext cx="1967532" cy="1180170"/>
          </a:xfrm>
          <a:prstGeom prst="rect">
            <a:avLst/>
          </a:prstGeom>
        </p:spPr>
      </p:pic>
    </p:spTree>
    <p:extLst>
      <p:ext uri="{BB962C8B-B14F-4D97-AF65-F5344CB8AC3E}">
        <p14:creationId xmlns:p14="http://schemas.microsoft.com/office/powerpoint/2010/main" val="23261641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9949" y="2033141"/>
            <a:ext cx="2796097" cy="707886"/>
          </a:xfrm>
          <a:prstGeom prst="rect">
            <a:avLst/>
          </a:prstGeom>
        </p:spPr>
        <p:txBody>
          <a:bodyPr wrap="none">
            <a:spAutoFit/>
          </a:bodyPr>
          <a:lstStyle/>
          <a:p>
            <a:pPr defTabSz="457200"/>
            <a:r>
              <a:rPr lang="en-US" sz="4000" dirty="0" smtClean="0">
                <a:solidFill>
                  <a:prstClr val="black"/>
                </a:solidFill>
                <a:latin typeface="Avenir Heavy"/>
                <a:cs typeface="Avenir Heavy"/>
              </a:rPr>
              <a:t>Thank you!</a:t>
            </a:r>
            <a:endParaRPr lang="en-US" sz="4000" dirty="0">
              <a:solidFill>
                <a:prstClr val="black"/>
              </a:solidFill>
            </a:endParaRPr>
          </a:p>
        </p:txBody>
      </p:sp>
    </p:spTree>
    <p:extLst>
      <p:ext uri="{BB962C8B-B14F-4D97-AF65-F5344CB8AC3E}">
        <p14:creationId xmlns:p14="http://schemas.microsoft.com/office/powerpoint/2010/main" val="2498983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558" y="1797908"/>
            <a:ext cx="5806793" cy="549521"/>
          </a:xfrm>
        </p:spPr>
        <p:txBody>
          <a:bodyPr>
            <a:normAutofit fontScale="90000"/>
          </a:bodyPr>
          <a:lstStyle/>
          <a:p>
            <a:pPr algn="l"/>
            <a:r>
              <a:rPr lang="en-US" sz="3600" dirty="0" smtClean="0">
                <a:latin typeface="Avenir Heavy"/>
                <a:cs typeface="Avenir Heavy"/>
              </a:rPr>
              <a:t>Item 12:</a:t>
            </a:r>
            <a:endParaRPr lang="en-US" sz="3600" dirty="0">
              <a:latin typeface="Avenir Heavy"/>
              <a:cs typeface="Avenir Heavy"/>
            </a:endParaRPr>
          </a:p>
        </p:txBody>
      </p:sp>
      <p:sp>
        <p:nvSpPr>
          <p:cNvPr id="3" name="Subtitle 2"/>
          <p:cNvSpPr>
            <a:spLocks noGrp="1"/>
          </p:cNvSpPr>
          <p:nvPr>
            <p:ph type="subTitle" idx="1"/>
          </p:nvPr>
        </p:nvSpPr>
        <p:spPr>
          <a:xfrm>
            <a:off x="2406726" y="2460176"/>
            <a:ext cx="6252156" cy="870387"/>
          </a:xfrm>
        </p:spPr>
        <p:txBody>
          <a:bodyPr>
            <a:normAutofit fontScale="85000" lnSpcReduction="10000"/>
          </a:bodyPr>
          <a:lstStyle/>
          <a:p>
            <a:pPr algn="l"/>
            <a:r>
              <a:rPr lang="en-US" sz="2800" dirty="0" smtClean="0">
                <a:solidFill>
                  <a:srgbClr val="1F5B42"/>
                </a:solidFill>
                <a:latin typeface="Avenir Light"/>
                <a:cs typeface="Avenir Light"/>
              </a:rPr>
              <a:t>Presentations by Boards and Commissions</a:t>
            </a:r>
          </a:p>
          <a:p>
            <a:pPr algn="l"/>
            <a:r>
              <a:rPr lang="en-US" sz="2800" dirty="0" smtClean="0">
                <a:solidFill>
                  <a:srgbClr val="1F5B42"/>
                </a:solidFill>
                <a:latin typeface="Avenir Light"/>
                <a:cs typeface="Avenir Light"/>
              </a:rPr>
              <a:t>	B) Investment Advisory Committee</a:t>
            </a:r>
            <a:endParaRPr lang="en-US" sz="2800" dirty="0">
              <a:solidFill>
                <a:srgbClr val="1F5B42"/>
              </a:solidFill>
              <a:latin typeface="Avenir Light"/>
              <a:cs typeface="Avenir Light"/>
            </a:endParaRPr>
          </a:p>
        </p:txBody>
      </p:sp>
    </p:spTree>
    <p:extLst>
      <p:ext uri="{BB962C8B-B14F-4D97-AF65-F5344CB8AC3E}">
        <p14:creationId xmlns:p14="http://schemas.microsoft.com/office/powerpoint/2010/main" val="880640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412333649"/>
              </p:ext>
            </p:extLst>
          </p:nvPr>
        </p:nvGraphicFramePr>
        <p:xfrm>
          <a:off x="2290019" y="1002634"/>
          <a:ext cx="6180221" cy="3585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p:cNvSpPr>
            <a:spLocks noGrp="1" noChangeArrowheads="1"/>
          </p:cNvSpPr>
          <p:nvPr>
            <p:ph type="title"/>
          </p:nvPr>
        </p:nvSpPr>
        <p:spPr>
          <a:xfrm>
            <a:off x="1524000" y="179018"/>
            <a:ext cx="7620000" cy="692727"/>
          </a:xfrm>
        </p:spPr>
        <p:txBody>
          <a:bodyPr>
            <a:normAutofit/>
          </a:bodyPr>
          <a:lstStyle/>
          <a:p>
            <a:pPr eaLnBrk="1" hangingPunct="1">
              <a:defRPr/>
            </a:pPr>
            <a:r>
              <a:rPr lang="en-US" altLang="en-US" sz="3800" b="1" dirty="0" smtClean="0">
                <a:solidFill>
                  <a:schemeClr val="accent2">
                    <a:lumMod val="50000"/>
                  </a:schemeClr>
                </a:solidFill>
                <a:latin typeface="Verdana" pitchFamily="34" charset="0"/>
                <a:ea typeface="Verdana" pitchFamily="34" charset="0"/>
                <a:cs typeface="Verdana" pitchFamily="34" charset="0"/>
              </a:rPr>
              <a:t>Purpose</a:t>
            </a:r>
          </a:p>
        </p:txBody>
      </p:sp>
    </p:spTree>
    <p:extLst>
      <p:ext uri="{BB962C8B-B14F-4D97-AF65-F5344CB8AC3E}">
        <p14:creationId xmlns:p14="http://schemas.microsoft.com/office/powerpoint/2010/main" val="2559046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589471" y="1256299"/>
            <a:ext cx="5614737" cy="3394472"/>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normAutofit fontScale="62500" lnSpcReduction="20000"/>
          </a:bodyPr>
          <a:lstStyle/>
          <a:p>
            <a:pPr lvl="1" algn="ctr" eaLnBrk="1" hangingPunct="1">
              <a:lnSpc>
                <a:spcPct val="80000"/>
              </a:lnSpc>
              <a:defRPr/>
            </a:pPr>
            <a:endParaRPr lang="en-US" sz="2200" b="1" u="sng"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lvl="1" algn="ctr" eaLnBrk="1" hangingPunct="1">
              <a:lnSpc>
                <a:spcPct val="80000"/>
              </a:lnSpc>
              <a:defRPr/>
            </a:pPr>
            <a:r>
              <a:rPr lang="en-US" sz="2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Investment</a:t>
            </a:r>
            <a:r>
              <a:rPr lang="en-US" sz="2200" u="sng"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2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Advisory Committee</a:t>
            </a:r>
          </a:p>
          <a:p>
            <a:pPr marL="182880" lvl="1" algn="ctr" eaLnBrk="1" hangingPunct="1">
              <a:lnSpc>
                <a:spcPct val="80000"/>
              </a:lnSpc>
              <a:defRPr/>
            </a:pPr>
            <a:endParaRPr lang="en-US" sz="2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Scott Below – Chairman</a:t>
            </a: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Cameron Evans – Vice Chair</a:t>
            </a: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Cameron </a:t>
            </a:r>
            <a:r>
              <a:rPr lang="en-US" sz="2200" dirty="0" err="1">
                <a:solidFill>
                  <a:srgbClr val="000000"/>
                </a:solidFill>
                <a:latin typeface="Verdana" panose="020B0604030504040204" pitchFamily="34" charset="0"/>
                <a:ea typeface="Verdana" panose="020B0604030504040204" pitchFamily="34" charset="0"/>
                <a:cs typeface="Verdana" panose="020B0604030504040204" pitchFamily="34" charset="0"/>
              </a:rPr>
              <a:t>Lovitt</a:t>
            </a: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 – Secretary</a:t>
            </a:r>
          </a:p>
          <a:p>
            <a:pPr eaLnBrk="1" hangingPunct="1">
              <a:lnSpc>
                <a:spcPct val="80000"/>
              </a:lnSpc>
              <a:defRPr/>
            </a:pPr>
            <a:endParaRPr lang="en-US" sz="2200"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lnSpc>
                <a:spcPct val="80000"/>
              </a:lnSpc>
              <a:defRPr/>
            </a:pPr>
            <a:r>
              <a:rPr lang="en-US" sz="2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City Council Liaison</a:t>
            </a:r>
          </a:p>
          <a:p>
            <a:pPr algn="ctr" eaLnBrk="1" hangingPunct="1">
              <a:lnSpc>
                <a:spcPct val="80000"/>
              </a:lnSpc>
              <a:defRPr/>
            </a:pPr>
            <a:endParaRPr lang="en-US" sz="22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PJ Connelly, City Council Member </a:t>
            </a:r>
          </a:p>
          <a:p>
            <a:pPr eaLnBrk="1" hangingPunct="1">
              <a:lnSpc>
                <a:spcPct val="80000"/>
              </a:lnSpc>
              <a:defRPr/>
            </a:pPr>
            <a:endPar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lnSpc>
                <a:spcPct val="80000"/>
              </a:lnSpc>
              <a:defRPr/>
            </a:pPr>
            <a:r>
              <a:rPr lang="en-US" sz="2200" b="1" u="sng" dirty="0">
                <a:solidFill>
                  <a:srgbClr val="000000"/>
                </a:solidFill>
                <a:latin typeface="Verdana" panose="020B0604030504040204" pitchFamily="34" charset="0"/>
                <a:ea typeface="Verdana" panose="020B0604030504040204" pitchFamily="34" charset="0"/>
                <a:cs typeface="Verdana" panose="020B0604030504040204" pitchFamily="34" charset="0"/>
              </a:rPr>
              <a:t>Investment Committee</a:t>
            </a:r>
          </a:p>
          <a:p>
            <a:pPr algn="ctr" eaLnBrk="1" hangingPunct="1">
              <a:lnSpc>
                <a:spcPct val="80000"/>
              </a:lnSpc>
              <a:defRPr/>
            </a:pPr>
            <a:endParaRPr lang="en-US" sz="1100" b="1" u="sng"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Ann Wall – City Manager</a:t>
            </a: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Michael Cowin – Assistant City Manager</a:t>
            </a: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Bernita Demery – Director of Financial Services</a:t>
            </a:r>
          </a:p>
          <a:p>
            <a:pPr eaLnBrk="1" hangingPunct="1">
              <a:lnSpc>
                <a:spcPct val="80000"/>
              </a:lnSpc>
              <a:buFont typeface="Wingdings" pitchFamily="2" charset="2"/>
              <a:buChar char="§"/>
              <a:defRPr/>
            </a:pPr>
            <a:r>
              <a:rPr lang="en-US" sz="2200" dirty="0">
                <a:solidFill>
                  <a:srgbClr val="000000"/>
                </a:solidFill>
                <a:latin typeface="Verdana" panose="020B0604030504040204" pitchFamily="34" charset="0"/>
                <a:ea typeface="Verdana" panose="020B0604030504040204" pitchFamily="34" charset="0"/>
                <a:cs typeface="Verdana" panose="020B0604030504040204" pitchFamily="34" charset="0"/>
              </a:rPr>
              <a:t>Jacob Joyner – Financial Services Manager</a:t>
            </a:r>
          </a:p>
        </p:txBody>
      </p:sp>
      <p:sp>
        <p:nvSpPr>
          <p:cNvPr id="5" name="Rectangle 2"/>
          <p:cNvSpPr>
            <a:spLocks noGrp="1" noChangeArrowheads="1"/>
          </p:cNvSpPr>
          <p:nvPr>
            <p:ph type="title"/>
          </p:nvPr>
        </p:nvSpPr>
        <p:spPr>
          <a:xfrm>
            <a:off x="1600200" y="711200"/>
            <a:ext cx="7391400" cy="762000"/>
          </a:xfrm>
          <a:ln w="38100">
            <a:miter lim="800000"/>
            <a:headEnd/>
            <a:tailEnd/>
          </a:ln>
        </p:spPr>
        <p:txBody>
          <a:bodyPr/>
          <a:lstStyle/>
          <a:p>
            <a:pPr eaLnBrk="1" hangingPunct="1">
              <a:defRPr/>
            </a:pPr>
            <a:r>
              <a:rPr lang="en-US" altLang="en-US" sz="3800" b="1" dirty="0" smtClean="0">
                <a:solidFill>
                  <a:srgbClr val="000000"/>
                </a:solidFill>
                <a:latin typeface="Verdana" pitchFamily="34" charset="0"/>
                <a:ea typeface="Verdana" pitchFamily="34" charset="0"/>
                <a:cs typeface="Verdana" pitchFamily="34" charset="0"/>
              </a:rPr>
              <a:t>Committees</a:t>
            </a:r>
            <a:r>
              <a:rPr lang="en-US" altLang="en-US" sz="3600" b="1" dirty="0" smtClean="0">
                <a:solidFill>
                  <a:srgbClr val="000000"/>
                </a:solidFill>
              </a:rPr>
              <a:t> </a:t>
            </a:r>
          </a:p>
        </p:txBody>
      </p:sp>
    </p:spTree>
    <p:extLst>
      <p:ext uri="{BB962C8B-B14F-4D97-AF65-F5344CB8AC3E}">
        <p14:creationId xmlns:p14="http://schemas.microsoft.com/office/powerpoint/2010/main" val="304332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86185504"/>
              </p:ext>
            </p:extLst>
          </p:nvPr>
        </p:nvGraphicFramePr>
        <p:xfrm>
          <a:off x="2682" y="4"/>
          <a:ext cx="9141325" cy="5143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bwMode="auto">
          <a:xfrm>
            <a:off x="4483776" y="3252537"/>
            <a:ext cx="50532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rPr>
              <a:t>Investment Considerations</a:t>
            </a:r>
          </a:p>
        </p:txBody>
      </p:sp>
    </p:spTree>
    <p:extLst>
      <p:ext uri="{BB962C8B-B14F-4D97-AF65-F5344CB8AC3E}">
        <p14:creationId xmlns:p14="http://schemas.microsoft.com/office/powerpoint/2010/main" val="4288864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41308" y="336884"/>
            <a:ext cx="6230937" cy="67710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defTabSz="914400" eaLnBrk="1" fontAlgn="base" hangingPunct="1">
              <a:spcBef>
                <a:spcPct val="50000"/>
              </a:spcBef>
              <a:spcAft>
                <a:spcPct val="0"/>
              </a:spcAft>
              <a:buFontTx/>
              <a:buNone/>
              <a:defRPr/>
            </a:pPr>
            <a:r>
              <a:rPr lang="en-US" altLang="en-US" sz="3800" b="1" dirty="0" smtClean="0">
                <a:solidFill>
                  <a:srgbClr val="333399">
                    <a:lumMod val="50000"/>
                  </a:srgbClr>
                </a:solidFill>
                <a:latin typeface="Verdana" pitchFamily="34" charset="0"/>
                <a:ea typeface="Verdana" pitchFamily="34" charset="0"/>
                <a:cs typeface="Verdana" pitchFamily="34" charset="0"/>
              </a:rPr>
              <a:t>Objectives</a:t>
            </a:r>
          </a:p>
        </p:txBody>
      </p:sp>
      <p:grpSp>
        <p:nvGrpSpPr>
          <p:cNvPr id="5" name="Group 69"/>
          <p:cNvGrpSpPr>
            <a:grpSpLocks/>
          </p:cNvGrpSpPr>
          <p:nvPr/>
        </p:nvGrpSpPr>
        <p:grpSpPr bwMode="auto">
          <a:xfrm>
            <a:off x="2241300" y="1231178"/>
            <a:ext cx="7399232" cy="879231"/>
            <a:chOff x="1587" y="1935"/>
            <a:chExt cx="3355" cy="417"/>
          </a:xfrm>
          <a:solidFill>
            <a:srgbClr val="006600"/>
          </a:solidFill>
        </p:grpSpPr>
        <p:grpSp>
          <p:nvGrpSpPr>
            <p:cNvPr id="6" name="Group 51"/>
            <p:cNvGrpSpPr>
              <a:grpSpLocks/>
            </p:cNvGrpSpPr>
            <p:nvPr/>
          </p:nvGrpSpPr>
          <p:grpSpPr bwMode="auto">
            <a:xfrm>
              <a:off x="1587" y="2067"/>
              <a:ext cx="3355" cy="285"/>
              <a:chOff x="819" y="1635"/>
              <a:chExt cx="3355" cy="285"/>
            </a:xfrm>
            <a:grpFill/>
          </p:grpSpPr>
          <p:sp>
            <p:nvSpPr>
              <p:cNvPr id="8" name="Rectangle 23"/>
              <p:cNvSpPr>
                <a:spLocks noChangeArrowheads="1"/>
              </p:cNvSpPr>
              <p:nvPr/>
            </p:nvSpPr>
            <p:spPr bwMode="auto">
              <a:xfrm>
                <a:off x="925" y="1635"/>
                <a:ext cx="96" cy="96"/>
              </a:xfrm>
              <a:prstGeom prst="rect">
                <a:avLst/>
              </a:prstGeom>
              <a:solidFill>
                <a:srgbClr val="333399">
                  <a:lumMod val="50000"/>
                </a:srgbClr>
              </a:solid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
            <p:nvSpPr>
              <p:cNvPr id="9" name="Line 24"/>
              <p:cNvSpPr>
                <a:spLocks noChangeShapeType="1"/>
              </p:cNvSpPr>
              <p:nvPr/>
            </p:nvSpPr>
            <p:spPr bwMode="auto">
              <a:xfrm>
                <a:off x="819" y="1917"/>
                <a:ext cx="3355" cy="3"/>
              </a:xfrm>
              <a:prstGeom prst="line">
                <a:avLst/>
              </a:prstGeom>
              <a:grpFill/>
              <a:ln w="9525">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grpSp>
        <p:sp>
          <p:nvSpPr>
            <p:cNvPr id="7" name="Text Box 25"/>
            <p:cNvSpPr txBox="1">
              <a:spLocks noChangeArrowheads="1"/>
            </p:cNvSpPr>
            <p:nvPr/>
          </p:nvSpPr>
          <p:spPr bwMode="auto">
            <a:xfrm>
              <a:off x="2033" y="1935"/>
              <a:ext cx="2816" cy="316"/>
            </a:xfrm>
            <a:prstGeom prst="rect">
              <a:avLst/>
            </a:prstGeom>
            <a:noFill/>
            <a:ln w="12700" cap="sq">
              <a:noFill/>
              <a:miter lim="800000"/>
              <a:headEnd type="none" w="sm" len="sm"/>
              <a:tailEnd type="none" w="sm" len="sm"/>
            </a:ln>
          </p:spPr>
          <p:txBody>
            <a:bodyPr>
              <a:spAutoFit/>
            </a:bodyPr>
            <a:lstStyle/>
            <a:p>
              <a:pPr marL="457200" marR="0" lvl="0" indent="-457200" defTabSz="914400" eaLnBrk="1" fontAlgn="base" latinLnBrk="0" hangingPunct="1">
                <a:lnSpc>
                  <a:spcPct val="120000"/>
                </a:lnSpc>
                <a:spcBef>
                  <a:spcPct val="0"/>
                </a:spcBef>
                <a:spcAft>
                  <a:spcPct val="0"/>
                </a:spcAft>
                <a:buClrTx/>
                <a:buSzTx/>
                <a:buFont typeface="Garamond" pitchFamily="18" charset="0"/>
                <a:buNone/>
                <a:tabLst/>
                <a:defRPr/>
              </a:pPr>
              <a:r>
                <a:rPr kumimoji="0" lang="en-US" sz="3200" b="0" i="0" u="none" strike="noStrike" kern="0" cap="none" spc="0" normalizeH="0" baseline="0" noProof="0" dirty="0">
                  <a:ln>
                    <a:noFill/>
                  </a:ln>
                  <a:solidFill>
                    <a:srgbClr val="333399">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SYSTEMATIC APPROACH</a:t>
              </a:r>
            </a:p>
          </p:txBody>
        </p:sp>
      </p:grpSp>
      <p:grpSp>
        <p:nvGrpSpPr>
          <p:cNvPr id="10" name="Group 53"/>
          <p:cNvGrpSpPr>
            <a:grpSpLocks/>
          </p:cNvGrpSpPr>
          <p:nvPr/>
        </p:nvGrpSpPr>
        <p:grpSpPr bwMode="auto">
          <a:xfrm>
            <a:off x="2241308" y="2279628"/>
            <a:ext cx="7270807" cy="666982"/>
            <a:chOff x="789" y="1663"/>
            <a:chExt cx="3355" cy="261"/>
          </a:xfrm>
          <a:noFill/>
        </p:grpSpPr>
        <p:grpSp>
          <p:nvGrpSpPr>
            <p:cNvPr id="11" name="Group 54"/>
            <p:cNvGrpSpPr>
              <a:grpSpLocks/>
            </p:cNvGrpSpPr>
            <p:nvPr/>
          </p:nvGrpSpPr>
          <p:grpSpPr bwMode="auto">
            <a:xfrm>
              <a:off x="789" y="1724"/>
              <a:ext cx="3355" cy="196"/>
              <a:chOff x="819" y="1724"/>
              <a:chExt cx="3355" cy="196"/>
            </a:xfrm>
            <a:grpFill/>
          </p:grpSpPr>
          <p:sp>
            <p:nvSpPr>
              <p:cNvPr id="13" name="Rectangle 55"/>
              <p:cNvSpPr>
                <a:spLocks noChangeArrowheads="1"/>
              </p:cNvSpPr>
              <p:nvPr/>
            </p:nvSpPr>
            <p:spPr bwMode="auto">
              <a:xfrm>
                <a:off x="924" y="1724"/>
                <a:ext cx="96" cy="96"/>
              </a:xfrm>
              <a:prstGeom prst="rect">
                <a:avLst/>
              </a:prstGeom>
              <a:grp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
            <p:nvSpPr>
              <p:cNvPr id="14" name="Line 56"/>
              <p:cNvSpPr>
                <a:spLocks noChangeShapeType="1"/>
              </p:cNvSpPr>
              <p:nvPr/>
            </p:nvSpPr>
            <p:spPr bwMode="auto">
              <a:xfrm>
                <a:off x="819" y="1917"/>
                <a:ext cx="3355" cy="3"/>
              </a:xfrm>
              <a:prstGeom prst="line">
                <a:avLst/>
              </a:prstGeom>
              <a:grpFill/>
              <a:ln w="9525">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grpSp>
        <p:sp>
          <p:nvSpPr>
            <p:cNvPr id="12" name="Text Box 57"/>
            <p:cNvSpPr txBox="1">
              <a:spLocks noChangeArrowheads="1"/>
            </p:cNvSpPr>
            <p:nvPr/>
          </p:nvSpPr>
          <p:spPr bwMode="auto">
            <a:xfrm>
              <a:off x="1231" y="1663"/>
              <a:ext cx="2875" cy="261"/>
            </a:xfrm>
            <a:prstGeom prst="rect">
              <a:avLst/>
            </a:prstGeom>
            <a:grpFill/>
            <a:ln w="12700" cap="sq">
              <a:noFill/>
              <a:miter lim="800000"/>
              <a:headEnd type="none" w="sm" len="sm"/>
              <a:tailEnd type="none" w="sm" len="sm"/>
            </a:ln>
          </p:spPr>
          <p:txBody>
            <a:bodyPr>
              <a:spAutoFit/>
            </a:bodyPr>
            <a:lstStyle/>
            <a:p>
              <a:pPr marL="457200" marR="0" lvl="0" indent="-457200" defTabSz="914400" eaLnBrk="1" fontAlgn="base" latinLnBrk="0" hangingPunct="1">
                <a:lnSpc>
                  <a:spcPct val="12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333399">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VOID OF SPECULATION</a:t>
              </a:r>
            </a:p>
          </p:txBody>
        </p:sp>
      </p:grpSp>
      <p:grpSp>
        <p:nvGrpSpPr>
          <p:cNvPr id="15" name="Group 58"/>
          <p:cNvGrpSpPr>
            <a:grpSpLocks/>
          </p:cNvGrpSpPr>
          <p:nvPr/>
        </p:nvGrpSpPr>
        <p:grpSpPr bwMode="auto">
          <a:xfrm>
            <a:off x="2235306" y="3099235"/>
            <a:ext cx="7399232" cy="1398908"/>
            <a:chOff x="789" y="1664"/>
            <a:chExt cx="3355" cy="633"/>
          </a:xfrm>
          <a:noFill/>
        </p:grpSpPr>
        <p:grpSp>
          <p:nvGrpSpPr>
            <p:cNvPr id="16" name="Group 59"/>
            <p:cNvGrpSpPr>
              <a:grpSpLocks/>
            </p:cNvGrpSpPr>
            <p:nvPr/>
          </p:nvGrpSpPr>
          <p:grpSpPr bwMode="auto">
            <a:xfrm>
              <a:off x="789" y="1812"/>
              <a:ext cx="3355" cy="485"/>
              <a:chOff x="819" y="1812"/>
              <a:chExt cx="3355" cy="485"/>
            </a:xfrm>
            <a:grpFill/>
          </p:grpSpPr>
          <p:sp>
            <p:nvSpPr>
              <p:cNvPr id="18" name="Rectangle 60"/>
              <p:cNvSpPr>
                <a:spLocks noChangeArrowheads="1"/>
              </p:cNvSpPr>
              <p:nvPr/>
            </p:nvSpPr>
            <p:spPr bwMode="auto">
              <a:xfrm>
                <a:off x="925" y="1812"/>
                <a:ext cx="96" cy="96"/>
              </a:xfrm>
              <a:prstGeom prst="rect">
                <a:avLst/>
              </a:prstGeom>
              <a:grp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
            <p:nvSpPr>
              <p:cNvPr id="19" name="Line 61"/>
              <p:cNvSpPr>
                <a:spLocks noChangeShapeType="1"/>
              </p:cNvSpPr>
              <p:nvPr/>
            </p:nvSpPr>
            <p:spPr bwMode="auto">
              <a:xfrm>
                <a:off x="819" y="1917"/>
                <a:ext cx="3355" cy="3"/>
              </a:xfrm>
              <a:prstGeom prst="line">
                <a:avLst/>
              </a:prstGeom>
              <a:grpFill/>
              <a:ln w="9525">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
            <p:nvSpPr>
              <p:cNvPr id="20" name="Rectangle 60"/>
              <p:cNvSpPr>
                <a:spLocks noChangeArrowheads="1"/>
              </p:cNvSpPr>
              <p:nvPr/>
            </p:nvSpPr>
            <p:spPr bwMode="auto">
              <a:xfrm>
                <a:off x="923" y="2201"/>
                <a:ext cx="96" cy="96"/>
              </a:xfrm>
              <a:prstGeom prst="rect">
                <a:avLst/>
              </a:prstGeom>
              <a:grp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grpSp>
        <p:sp>
          <p:nvSpPr>
            <p:cNvPr id="17" name="Text Box 62"/>
            <p:cNvSpPr txBox="1">
              <a:spLocks noChangeArrowheads="1"/>
            </p:cNvSpPr>
            <p:nvPr/>
          </p:nvSpPr>
          <p:spPr bwMode="auto">
            <a:xfrm>
              <a:off x="1235" y="1664"/>
              <a:ext cx="2816" cy="302"/>
            </a:xfrm>
            <a:prstGeom prst="rect">
              <a:avLst/>
            </a:prstGeom>
            <a:grpFill/>
            <a:ln w="12700" cap="sq">
              <a:noFill/>
              <a:miter lim="800000"/>
              <a:headEnd type="none" w="sm" len="sm"/>
              <a:tailEnd type="none" w="sm" len="sm"/>
            </a:ln>
          </p:spPr>
          <p:txBody>
            <a:bodyPr>
              <a:spAutoFit/>
            </a:bodyPr>
            <a:lstStyle/>
            <a:p>
              <a:pPr marL="457200" marR="0" lvl="0" indent="-457200" defTabSz="914400" eaLnBrk="1" fontAlgn="base" latinLnBrk="0" hangingPunct="1">
                <a:lnSpc>
                  <a:spcPct val="120000"/>
                </a:lnSpc>
                <a:spcBef>
                  <a:spcPct val="0"/>
                </a:spcBef>
                <a:spcAft>
                  <a:spcPct val="0"/>
                </a:spcAft>
                <a:buClrTx/>
                <a:buSzTx/>
                <a:buFont typeface="Garamond" pitchFamily="18" charset="0"/>
                <a:buNone/>
                <a:tabLst/>
                <a:defRPr/>
              </a:pPr>
              <a:r>
                <a:rPr kumimoji="0" lang="en-US" sz="3200" b="0" i="0" u="none" strike="noStrike" kern="0" cap="none" spc="0" normalizeH="0" baseline="0" noProof="0" dirty="0">
                  <a:ln>
                    <a:noFill/>
                  </a:ln>
                  <a:solidFill>
                    <a:srgbClr val="333399">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MAXIMIZE EARNINGS</a:t>
              </a:r>
            </a:p>
          </p:txBody>
        </p:sp>
      </p:grpSp>
      <p:grpSp>
        <p:nvGrpSpPr>
          <p:cNvPr id="21" name="Group 63"/>
          <p:cNvGrpSpPr>
            <a:grpSpLocks/>
          </p:cNvGrpSpPr>
          <p:nvPr/>
        </p:nvGrpSpPr>
        <p:grpSpPr bwMode="auto">
          <a:xfrm>
            <a:off x="2421882" y="4072973"/>
            <a:ext cx="7007881" cy="595073"/>
            <a:chOff x="986" y="1680"/>
            <a:chExt cx="3468" cy="448"/>
          </a:xfrm>
          <a:solidFill>
            <a:srgbClr val="006600"/>
          </a:solidFill>
        </p:grpSpPr>
        <p:grpSp>
          <p:nvGrpSpPr>
            <p:cNvPr id="22" name="Group 64"/>
            <p:cNvGrpSpPr>
              <a:grpSpLocks/>
            </p:cNvGrpSpPr>
            <p:nvPr/>
          </p:nvGrpSpPr>
          <p:grpSpPr bwMode="auto">
            <a:xfrm>
              <a:off x="986" y="1828"/>
              <a:ext cx="3355" cy="183"/>
              <a:chOff x="1016" y="1828"/>
              <a:chExt cx="3355" cy="183"/>
            </a:xfrm>
            <a:grpFill/>
          </p:grpSpPr>
          <p:sp>
            <p:nvSpPr>
              <p:cNvPr id="24" name="Rectangle 65"/>
              <p:cNvSpPr>
                <a:spLocks noChangeArrowheads="1"/>
              </p:cNvSpPr>
              <p:nvPr/>
            </p:nvSpPr>
            <p:spPr bwMode="auto">
              <a:xfrm>
                <a:off x="1036" y="1828"/>
                <a:ext cx="111" cy="183"/>
              </a:xfrm>
              <a:prstGeom prst="rect">
                <a:avLst/>
              </a:prstGeom>
              <a:grp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
            <p:nvSpPr>
              <p:cNvPr id="25" name="Line 66"/>
              <p:cNvSpPr>
                <a:spLocks noChangeShapeType="1"/>
              </p:cNvSpPr>
              <p:nvPr/>
            </p:nvSpPr>
            <p:spPr bwMode="auto">
              <a:xfrm>
                <a:off x="1016" y="1917"/>
                <a:ext cx="3355" cy="3"/>
              </a:xfrm>
              <a:prstGeom prst="line">
                <a:avLst/>
              </a:prstGeom>
              <a:grpFill/>
              <a:ln w="9525">
                <a:solidFill>
                  <a:srgbClr val="FFFFFF"/>
                </a:solidFill>
                <a:round/>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grpSp>
        <p:sp>
          <p:nvSpPr>
            <p:cNvPr id="23" name="Text Box 67"/>
            <p:cNvSpPr txBox="1">
              <a:spLocks noChangeArrowheads="1"/>
            </p:cNvSpPr>
            <p:nvPr/>
          </p:nvSpPr>
          <p:spPr bwMode="auto">
            <a:xfrm>
              <a:off x="1380" y="1680"/>
              <a:ext cx="3074" cy="448"/>
            </a:xfrm>
            <a:prstGeom prst="rect">
              <a:avLst/>
            </a:prstGeom>
            <a:noFill/>
            <a:ln w="12700" cap="sq">
              <a:noFill/>
              <a:miter lim="800000"/>
              <a:headEnd type="none" w="sm" len="sm"/>
              <a:tailEnd type="none" w="sm" len="sm"/>
            </a:ln>
          </p:spPr>
          <p:txBody>
            <a:bodyPr>
              <a:spAutoFit/>
            </a:bodyPr>
            <a:lstStyle/>
            <a:p>
              <a:pPr marL="457200" marR="0" lvl="0" indent="-457200" defTabSz="914400" eaLnBrk="1" fontAlgn="base" latinLnBrk="0" hangingPunct="1">
                <a:lnSpc>
                  <a:spcPct val="120000"/>
                </a:lnSpc>
                <a:spcBef>
                  <a:spcPct val="0"/>
                </a:spcBef>
                <a:spcAft>
                  <a:spcPct val="0"/>
                </a:spcAft>
                <a:buClrTx/>
                <a:buSzTx/>
                <a:buFont typeface="Garamond" pitchFamily="18" charset="0"/>
                <a:buNone/>
                <a:tabLst/>
                <a:defRPr/>
              </a:pPr>
              <a:r>
                <a:rPr kumimoji="0" lang="en-US" sz="2800" b="0" i="0" u="none" strike="noStrike" kern="0" cap="none" spc="0" normalizeH="0" baseline="0" noProof="0" dirty="0">
                  <a:ln>
                    <a:noFill/>
                  </a:ln>
                  <a:solidFill>
                    <a:srgbClr val="333399">
                      <a:lumMod val="50000"/>
                    </a:srgbClr>
                  </a:solidFill>
                  <a:effectLst/>
                  <a:uLnTx/>
                  <a:uFillTx/>
                  <a:latin typeface="Verdana" panose="020B0604030504040204" pitchFamily="34" charset="0"/>
                  <a:ea typeface="Verdana" panose="020B0604030504040204" pitchFamily="34" charset="0"/>
                  <a:cs typeface="Verdana" panose="020B0604030504040204" pitchFamily="34" charset="0"/>
                </a:rPr>
                <a:t>PERFORMANCE EVALUATION</a:t>
              </a:r>
            </a:p>
          </p:txBody>
        </p:sp>
      </p:grpSp>
      <p:sp>
        <p:nvSpPr>
          <p:cNvPr id="26" name="Rectangle 25"/>
          <p:cNvSpPr>
            <a:spLocks noChangeArrowheads="1"/>
          </p:cNvSpPr>
          <p:nvPr/>
        </p:nvSpPr>
        <p:spPr bwMode="auto">
          <a:xfrm>
            <a:off x="2474761" y="2488479"/>
            <a:ext cx="212725" cy="203200"/>
          </a:xfrm>
          <a:prstGeom prst="rect">
            <a:avLst/>
          </a:prstGeom>
          <a:solidFill>
            <a:srgbClr val="333399">
              <a:lumMod val="50000"/>
            </a:srgbClr>
          </a:solid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
        <p:nvSpPr>
          <p:cNvPr id="27" name="Rectangle 26"/>
          <p:cNvSpPr>
            <a:spLocks noChangeArrowheads="1"/>
          </p:cNvSpPr>
          <p:nvPr/>
        </p:nvSpPr>
        <p:spPr bwMode="auto">
          <a:xfrm>
            <a:off x="2474761" y="3336207"/>
            <a:ext cx="212725" cy="201613"/>
          </a:xfrm>
          <a:prstGeom prst="rect">
            <a:avLst/>
          </a:prstGeom>
          <a:solidFill>
            <a:srgbClr val="333399">
              <a:lumMod val="50000"/>
            </a:srgbClr>
          </a:solid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
        <p:nvSpPr>
          <p:cNvPr id="28" name="Rectangle 27"/>
          <p:cNvSpPr>
            <a:spLocks noChangeArrowheads="1"/>
          </p:cNvSpPr>
          <p:nvPr/>
        </p:nvSpPr>
        <p:spPr bwMode="auto">
          <a:xfrm>
            <a:off x="2474761" y="4287120"/>
            <a:ext cx="212725" cy="225425"/>
          </a:xfrm>
          <a:prstGeom prst="rect">
            <a:avLst/>
          </a:prstGeom>
          <a:solidFill>
            <a:srgbClr val="333399">
              <a:lumMod val="50000"/>
            </a:srgbClr>
          </a:solidFill>
          <a:ln w="12700" cap="sq">
            <a:noFill/>
            <a:miter lim="800000"/>
            <a:headEnd type="none" w="sm" len="sm"/>
            <a:tailEnd type="none" w="sm" len="sm"/>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charset="0"/>
            </a:endParaRPr>
          </a:p>
        </p:txBody>
      </p:sp>
    </p:spTree>
    <p:extLst>
      <p:ext uri="{BB962C8B-B14F-4D97-AF65-F5344CB8AC3E}">
        <p14:creationId xmlns:p14="http://schemas.microsoft.com/office/powerpoint/2010/main" val="3094563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660358" y="144379"/>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rPr>
              <a:t>Five Year Cash Balance History</a:t>
            </a:r>
          </a:p>
        </p:txBody>
      </p:sp>
      <p:pic>
        <p:nvPicPr>
          <p:cNvPr id="5"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415" y="1608222"/>
            <a:ext cx="6353886" cy="329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625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572126" y="127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smtClean="0">
                <a:ln>
                  <a:noFill/>
                </a:ln>
                <a:solidFill>
                  <a:srgbClr val="333399">
                    <a:lumMod val="50000"/>
                  </a:srgbClr>
                </a:solidFill>
                <a:effectLst/>
                <a:uLnTx/>
                <a:uFillTx/>
                <a:latin typeface="Verdana" pitchFamily="34" charset="0"/>
                <a:ea typeface="Verdana" pitchFamily="34" charset="0"/>
                <a:cs typeface="Verdana" pitchFamily="34" charset="0"/>
              </a:rPr>
              <a:t>Portfolio Allocation</a:t>
            </a:r>
            <a:endPar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9246" y="1199152"/>
            <a:ext cx="57181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174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11969" y="160421"/>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smtClean="0">
                <a:ln>
                  <a:noFill/>
                </a:ln>
                <a:solidFill>
                  <a:srgbClr val="333399">
                    <a:lumMod val="50000"/>
                  </a:srgbClr>
                </a:solidFill>
                <a:effectLst/>
                <a:uLnTx/>
                <a:uFillTx/>
                <a:latin typeface="Verdana" pitchFamily="34" charset="0"/>
                <a:ea typeface="Verdana" pitchFamily="34" charset="0"/>
                <a:cs typeface="Verdana" pitchFamily="34" charset="0"/>
              </a:rPr>
              <a:t>Portfolio by Maturity</a:t>
            </a:r>
            <a:endPar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6062" y="1155035"/>
            <a:ext cx="643255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659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427748" y="284748"/>
            <a:ext cx="792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smtClean="0">
                <a:ln>
                  <a:noFill/>
                </a:ln>
                <a:solidFill>
                  <a:srgbClr val="333399">
                    <a:lumMod val="50000"/>
                  </a:srgbClr>
                </a:solidFill>
                <a:effectLst/>
                <a:uLnTx/>
                <a:uFillTx/>
                <a:latin typeface="Verdana" pitchFamily="34" charset="0"/>
                <a:ea typeface="Verdana" pitchFamily="34" charset="0"/>
                <a:cs typeface="Verdana" pitchFamily="34" charset="0"/>
              </a:rPr>
              <a:t>City of Greenville Rate Comparison</a:t>
            </a:r>
            <a:endPar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36449636"/>
              </p:ext>
            </p:extLst>
          </p:nvPr>
        </p:nvGraphicFramePr>
        <p:xfrm>
          <a:off x="2229860" y="1625601"/>
          <a:ext cx="6448927" cy="2710012"/>
        </p:xfrm>
        <a:graphic>
          <a:graphicData uri="http://schemas.openxmlformats.org/drawingml/2006/table">
            <a:tbl>
              <a:tblPr/>
              <a:tblGrid>
                <a:gridCol w="2817492"/>
                <a:gridCol w="1828509"/>
                <a:gridCol w="1802926"/>
              </a:tblGrid>
              <a:tr h="487553">
                <a:tc gridSpan="3">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r>
                        <a:rPr lang="en-US" sz="2200" b="1" dirty="0">
                          <a:solidFill>
                            <a:srgbClr val="002060"/>
                          </a:solidFill>
                          <a:latin typeface="Verdana" panose="020B0604030504040204" pitchFamily="34" charset="0"/>
                          <a:ea typeface="Verdana" panose="020B0604030504040204" pitchFamily="34" charset="0"/>
                          <a:cs typeface="Verdana" panose="020B0604030504040204" pitchFamily="34" charset="0"/>
                        </a:rPr>
                        <a:t>Investment Portfolio Update</a:t>
                      </a:r>
                      <a:endParaRPr lang="en-US" sz="2200" dirty="0">
                        <a:solidFill>
                          <a:srgbClr val="00206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lumMod val="40000"/>
                        <a:lumOff val="60000"/>
                      </a:srgbClr>
                    </a:solidFill>
                  </a:tcPr>
                </a:tc>
                <a:tc hMerge="1">
                  <a:txBody>
                    <a:bodyPr/>
                    <a:lstStyle/>
                    <a:p>
                      <a:endParaRPr lang="en-US"/>
                    </a:p>
                  </a:txBody>
                  <a:tcPr/>
                </a:tc>
                <a:tc hMerge="1">
                  <a:txBody>
                    <a:bodyPr/>
                    <a:lstStyle/>
                    <a:p>
                      <a:endParaRPr lang="en-US"/>
                    </a:p>
                  </a:txBody>
                  <a:tcPr/>
                </a:tc>
              </a:tr>
              <a:tr h="670560">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endParaRPr lang="en-US" sz="2200"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r>
                        <a:rPr lang="en-US" sz="2200" u="sng" dirty="0" smtClean="0">
                          <a:solidFill>
                            <a:srgbClr val="006600"/>
                          </a:solidFill>
                          <a:latin typeface="Verdana" panose="020B0604030504040204" pitchFamily="34" charset="0"/>
                          <a:ea typeface="Verdana" panose="020B0604030504040204" pitchFamily="34" charset="0"/>
                          <a:cs typeface="Verdana" panose="020B0604030504040204" pitchFamily="34" charset="0"/>
                        </a:rPr>
                        <a:t>June </a:t>
                      </a:r>
                      <a:r>
                        <a:rPr lang="en-US" sz="2200" u="sng" dirty="0">
                          <a:solidFill>
                            <a:srgbClr val="006600"/>
                          </a:solidFill>
                          <a:latin typeface="Verdana" panose="020B0604030504040204" pitchFamily="34" charset="0"/>
                          <a:ea typeface="Verdana" panose="020B0604030504040204" pitchFamily="34" charset="0"/>
                          <a:cs typeface="Verdana" panose="020B0604030504040204" pitchFamily="34" charset="0"/>
                        </a:rPr>
                        <a:t>30, </a:t>
                      </a:r>
                      <a:r>
                        <a:rPr lang="en-US" sz="2200" u="sng" dirty="0" smtClean="0">
                          <a:solidFill>
                            <a:srgbClr val="006600"/>
                          </a:solidFill>
                          <a:latin typeface="Verdana" panose="020B0604030504040204" pitchFamily="34" charset="0"/>
                          <a:ea typeface="Verdana" panose="020B0604030504040204" pitchFamily="34" charset="0"/>
                          <a:cs typeface="Verdana" panose="020B0604030504040204" pitchFamily="34" charset="0"/>
                        </a:rPr>
                        <a:t>2017</a:t>
                      </a:r>
                      <a:endParaRPr lang="en-US" sz="2200" u="sng"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r>
                        <a:rPr lang="en-US" sz="2200" u="sng" dirty="0" smtClean="0">
                          <a:solidFill>
                            <a:srgbClr val="006600"/>
                          </a:solidFill>
                          <a:latin typeface="Verdana" panose="020B0604030504040204" pitchFamily="34" charset="0"/>
                          <a:ea typeface="Verdana" panose="020B0604030504040204" pitchFamily="34" charset="0"/>
                          <a:cs typeface="Verdana" panose="020B0604030504040204" pitchFamily="34" charset="0"/>
                        </a:rPr>
                        <a:t>June </a:t>
                      </a:r>
                      <a:r>
                        <a:rPr lang="en-US" sz="2200" u="sng" dirty="0">
                          <a:solidFill>
                            <a:srgbClr val="006600"/>
                          </a:solidFill>
                          <a:latin typeface="Verdana" panose="020B0604030504040204" pitchFamily="34" charset="0"/>
                          <a:ea typeface="Verdana" panose="020B0604030504040204" pitchFamily="34" charset="0"/>
                          <a:cs typeface="Verdana" panose="020B0604030504040204" pitchFamily="34" charset="0"/>
                        </a:rPr>
                        <a:t>30, </a:t>
                      </a:r>
                      <a:r>
                        <a:rPr lang="en-US" sz="2200" u="sng" dirty="0" smtClean="0">
                          <a:solidFill>
                            <a:srgbClr val="006600"/>
                          </a:solidFill>
                          <a:latin typeface="Verdana" panose="020B0604030504040204" pitchFamily="34" charset="0"/>
                          <a:ea typeface="Verdana" panose="020B0604030504040204" pitchFamily="34" charset="0"/>
                          <a:cs typeface="Verdana" panose="020B0604030504040204" pitchFamily="34" charset="0"/>
                        </a:rPr>
                        <a:t>2016</a:t>
                      </a:r>
                      <a:endParaRPr lang="en-US" sz="2200" u="sng"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46059">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r>
                        <a:rPr lang="en-US" sz="2200" dirty="0">
                          <a:solidFill>
                            <a:srgbClr val="006600"/>
                          </a:solidFill>
                          <a:latin typeface="Verdana" panose="020B0604030504040204" pitchFamily="34" charset="0"/>
                          <a:ea typeface="Verdana" panose="020B0604030504040204" pitchFamily="34" charset="0"/>
                          <a:cs typeface="Verdana" panose="020B0604030504040204" pitchFamily="34" charset="0"/>
                        </a:rPr>
                        <a:t>Market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r>
                        <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$ 65.8</a:t>
                      </a:r>
                      <a:r>
                        <a:rPr lang="en-US" sz="2200" baseline="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M</a:t>
                      </a:r>
                      <a:endParaRPr lang="en-US" sz="2200"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r>
                        <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$ 57.9</a:t>
                      </a:r>
                      <a:r>
                        <a:rPr lang="en-US" sz="2200" baseline="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M</a:t>
                      </a:r>
                      <a:endParaRPr lang="en-US" sz="2200"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005840">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endPar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tabLst>
                          <a:tab pos="342900" algn="l"/>
                        </a:tabLst>
                      </a:pPr>
                      <a:r>
                        <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YTM  Return</a:t>
                      </a:r>
                      <a:r>
                        <a:rPr lang="en-US" sz="2200" baseline="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 @ Cost</a:t>
                      </a:r>
                      <a:endParaRPr lang="en-US" sz="2200"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endPar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tabLst>
                          <a:tab pos="342900" algn="l"/>
                        </a:tabLst>
                      </a:pPr>
                      <a:r>
                        <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.92 %</a:t>
                      </a:r>
                      <a:endParaRPr lang="en-US" sz="2200"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6962" rtl="0" eaLnBrk="1" latinLnBrk="0" hangingPunct="1">
                        <a:defRPr sz="1800" kern="1200">
                          <a:solidFill>
                            <a:schemeClr val="tx1"/>
                          </a:solidFill>
                          <a:latin typeface="Arial"/>
                        </a:defRPr>
                      </a:lvl1pPr>
                      <a:lvl2pPr marL="456962" algn="l" defTabSz="456962" rtl="0" eaLnBrk="1" latinLnBrk="0" hangingPunct="1">
                        <a:defRPr sz="1800" kern="1200">
                          <a:solidFill>
                            <a:schemeClr val="tx1"/>
                          </a:solidFill>
                          <a:latin typeface="Arial"/>
                        </a:defRPr>
                      </a:lvl2pPr>
                      <a:lvl3pPr marL="913950" algn="l" defTabSz="456962" rtl="0" eaLnBrk="1" latinLnBrk="0" hangingPunct="1">
                        <a:defRPr sz="1800" kern="1200">
                          <a:solidFill>
                            <a:schemeClr val="tx1"/>
                          </a:solidFill>
                          <a:latin typeface="Arial"/>
                        </a:defRPr>
                      </a:lvl3pPr>
                      <a:lvl4pPr marL="1370920" algn="l" defTabSz="456962" rtl="0" eaLnBrk="1" latinLnBrk="0" hangingPunct="1">
                        <a:defRPr sz="1800" kern="1200">
                          <a:solidFill>
                            <a:schemeClr val="tx1"/>
                          </a:solidFill>
                          <a:latin typeface="Arial"/>
                        </a:defRPr>
                      </a:lvl4pPr>
                      <a:lvl5pPr marL="1827899" algn="l" defTabSz="456962" rtl="0" eaLnBrk="1" latinLnBrk="0" hangingPunct="1">
                        <a:defRPr sz="1800" kern="1200">
                          <a:solidFill>
                            <a:schemeClr val="tx1"/>
                          </a:solidFill>
                          <a:latin typeface="Arial"/>
                        </a:defRPr>
                      </a:lvl5pPr>
                      <a:lvl6pPr marL="2284860" algn="l" defTabSz="456962" rtl="0" eaLnBrk="1" latinLnBrk="0" hangingPunct="1">
                        <a:defRPr sz="1800" kern="1200">
                          <a:solidFill>
                            <a:schemeClr val="tx1"/>
                          </a:solidFill>
                          <a:latin typeface="Arial"/>
                        </a:defRPr>
                      </a:lvl6pPr>
                      <a:lvl7pPr marL="2741822" algn="l" defTabSz="456962" rtl="0" eaLnBrk="1" latinLnBrk="0" hangingPunct="1">
                        <a:defRPr sz="1800" kern="1200">
                          <a:solidFill>
                            <a:schemeClr val="tx1"/>
                          </a:solidFill>
                          <a:latin typeface="Arial"/>
                        </a:defRPr>
                      </a:lvl7pPr>
                      <a:lvl8pPr marL="3198800" algn="l" defTabSz="456962" rtl="0" eaLnBrk="1" latinLnBrk="0" hangingPunct="1">
                        <a:defRPr sz="1800" kern="1200">
                          <a:solidFill>
                            <a:schemeClr val="tx1"/>
                          </a:solidFill>
                          <a:latin typeface="Arial"/>
                        </a:defRPr>
                      </a:lvl8pPr>
                      <a:lvl9pPr marL="3655771" algn="l" defTabSz="456962" rtl="0" eaLnBrk="1" latinLnBrk="0" hangingPunct="1">
                        <a:defRPr sz="1800" kern="1200">
                          <a:solidFill>
                            <a:schemeClr val="tx1"/>
                          </a:solidFill>
                          <a:latin typeface="Arial"/>
                        </a:defRPr>
                      </a:lvl9pPr>
                    </a:lstStyle>
                    <a:p>
                      <a:pPr marL="0" marR="0" algn="ctr">
                        <a:spcBef>
                          <a:spcPts val="0"/>
                        </a:spcBef>
                        <a:spcAft>
                          <a:spcPts val="0"/>
                        </a:spcAft>
                        <a:tabLst>
                          <a:tab pos="342900" algn="l"/>
                        </a:tabLst>
                      </a:pPr>
                      <a:endPar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endParaRPr>
                    </a:p>
                    <a:p>
                      <a:pPr marL="0" marR="0" algn="ctr">
                        <a:spcBef>
                          <a:spcPts val="0"/>
                        </a:spcBef>
                        <a:spcAft>
                          <a:spcPts val="0"/>
                        </a:spcAft>
                        <a:tabLst>
                          <a:tab pos="342900" algn="l"/>
                        </a:tabLst>
                      </a:pPr>
                      <a:r>
                        <a:rPr lang="en-US" sz="2200" dirty="0" smtClean="0">
                          <a:solidFill>
                            <a:srgbClr val="006600"/>
                          </a:solidFill>
                          <a:latin typeface="Verdana" panose="020B0604030504040204" pitchFamily="34" charset="0"/>
                          <a:ea typeface="Verdana" panose="020B0604030504040204" pitchFamily="34" charset="0"/>
                          <a:cs typeface="Verdana" panose="020B0604030504040204" pitchFamily="34" charset="0"/>
                        </a:rPr>
                        <a:t>.68%</a:t>
                      </a:r>
                      <a:endParaRPr lang="en-US" sz="2200" dirty="0">
                        <a:solidFill>
                          <a:srgbClr val="006600"/>
                        </a:solidFill>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180419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5267" y="1543051"/>
            <a:ext cx="6112934" cy="2545854"/>
          </a:xfrm>
        </p:spPr>
        <p:txBody>
          <a:bodyPr>
            <a:normAutofit fontScale="85000" lnSpcReduction="20000"/>
          </a:bodyPr>
          <a:lstStyle/>
          <a:p>
            <a:r>
              <a:rPr lang="en-US" sz="2600" dirty="0"/>
              <a:t>Council set fair market value for commercial lot on April 24, 2017 pursuant to NC General Statue 160A-268</a:t>
            </a:r>
          </a:p>
          <a:p>
            <a:r>
              <a:rPr lang="en-US" sz="2600" dirty="0"/>
              <a:t>Notice of Sale of Real Property in Daily Reflector and placed on City website on July 10, 2017 for 30 days</a:t>
            </a:r>
          </a:p>
          <a:p>
            <a:r>
              <a:rPr lang="en-US" sz="2600" dirty="0"/>
              <a:t>Offers due on August 10, 2017 at noon with a 5% deposit and proposed  use of property</a:t>
            </a:r>
          </a:p>
          <a:p>
            <a:endParaRPr lang="en-US" dirty="0"/>
          </a:p>
        </p:txBody>
      </p:sp>
      <p:sp>
        <p:nvSpPr>
          <p:cNvPr id="4" name="Title 1"/>
          <p:cNvSpPr>
            <a:spLocks noGrp="1"/>
          </p:cNvSpPr>
          <p:nvPr>
            <p:ph type="title"/>
          </p:nvPr>
        </p:nvSpPr>
        <p:spPr/>
        <p:txBody>
          <a:bodyPr/>
          <a:lstStyle/>
          <a:p>
            <a:r>
              <a:rPr lang="en-US" dirty="0" smtClean="0"/>
              <a:t>1119 W 5</a:t>
            </a:r>
            <a:r>
              <a:rPr lang="en-US" baseline="30000" dirty="0" smtClean="0"/>
              <a:t>th</a:t>
            </a:r>
            <a:r>
              <a:rPr lang="en-US" dirty="0" smtClean="0"/>
              <a:t> Street</a:t>
            </a:r>
            <a:endParaRPr lang="en-US" dirty="0"/>
          </a:p>
        </p:txBody>
      </p:sp>
    </p:spTree>
    <p:extLst>
      <p:ext uri="{BB962C8B-B14F-4D97-AF65-F5344CB8AC3E}">
        <p14:creationId xmlns:p14="http://schemas.microsoft.com/office/powerpoint/2010/main" val="23681908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848856" y="57484"/>
            <a:ext cx="714274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7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rPr>
              <a:t>City of Greenville Yield Quarterly Treasury Rate Comparisons</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6026" y="1257300"/>
            <a:ext cx="624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613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600200" y="57484"/>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rPr>
              <a:t>City of Greenville YTM Comparison</a:t>
            </a:r>
          </a:p>
        </p:txBody>
      </p:sp>
      <p:pic>
        <p:nvPicPr>
          <p:cNvPr id="5" name="Content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7978" y="1327484"/>
            <a:ext cx="6360696" cy="342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472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15979" y="8021"/>
            <a:ext cx="7696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smtClean="0">
                <a:ln>
                  <a:noFill/>
                </a:ln>
                <a:solidFill>
                  <a:srgbClr val="333399">
                    <a:lumMod val="50000"/>
                  </a:srgbClr>
                </a:solidFill>
                <a:effectLst/>
                <a:uLnTx/>
                <a:uFillTx/>
                <a:latin typeface="Verdana" pitchFamily="34" charset="0"/>
                <a:ea typeface="Verdana" pitchFamily="34" charset="0"/>
                <a:cs typeface="Verdana" pitchFamily="34" charset="0"/>
              </a:rPr>
              <a:t>Accomplishments</a:t>
            </a:r>
            <a:endPar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endParaRPr>
          </a:p>
        </p:txBody>
      </p:sp>
      <p:sp>
        <p:nvSpPr>
          <p:cNvPr id="5" name="Rectangle 3"/>
          <p:cNvSpPr txBox="1">
            <a:spLocks noChangeArrowheads="1"/>
          </p:cNvSpPr>
          <p:nvPr/>
        </p:nvSpPr>
        <p:spPr bwMode="auto">
          <a:xfrm>
            <a:off x="2324770" y="922422"/>
            <a:ext cx="6376736" cy="347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65138" marR="0" lvl="1" indent="-465138" algn="l" defTabSz="914400" rtl="0" eaLnBrk="1" fontAlgn="base" latinLnBrk="0" hangingPunct="1">
              <a:lnSpc>
                <a:spcPct val="9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smtClean="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Maintained a diverse Portfolio</a:t>
            </a:r>
          </a:p>
          <a:p>
            <a:pPr marL="465138" marR="0" lvl="1" indent="-465138" algn="l" defTabSz="914400" rtl="0" eaLnBrk="1" fontAlgn="base" latinLnBrk="0" hangingPunct="1">
              <a:lnSpc>
                <a:spcPct val="9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smtClean="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Transitioned long term investments into shorter terms</a:t>
            </a:r>
          </a:p>
          <a:p>
            <a:pPr marL="465138" marR="0" lvl="1" indent="-465138" algn="l" defTabSz="914400" rtl="0" eaLnBrk="1" fontAlgn="base" latinLnBrk="0" hangingPunct="1">
              <a:lnSpc>
                <a:spcPct val="9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smtClean="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Managed the investment of Bond proceeds</a:t>
            </a:r>
          </a:p>
          <a:p>
            <a:pPr marL="465138" marR="0" lvl="1" indent="-465138" algn="l" defTabSz="914400" rtl="0" eaLnBrk="1" fontAlgn="base" latinLnBrk="0" hangingPunct="1">
              <a:lnSpc>
                <a:spcPct val="9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smtClean="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Diversified our investment partners to include SunTrust Bank</a:t>
            </a:r>
          </a:p>
          <a:p>
            <a:pPr marL="0" marR="0" lvl="1" indent="0" algn="l" defTabSz="914400" rtl="0" eaLnBrk="1" fontAlgn="base" latinLnBrk="0" hangingPunct="1">
              <a:lnSpc>
                <a:spcPct val="90000"/>
              </a:lnSpc>
              <a:spcBef>
                <a:spcPct val="20000"/>
              </a:spcBef>
              <a:spcAft>
                <a:spcPct val="0"/>
              </a:spcAft>
              <a:buClrTx/>
              <a:buSzTx/>
              <a:buFontTx/>
              <a:buNone/>
              <a:tabLst/>
              <a:defRPr/>
            </a:pPr>
            <a:endParaRPr kumimoji="0" lang="en-US" sz="3200" b="0" i="0" u="none" strike="noStrike" kern="0" cap="none" spc="0" normalizeH="0" baseline="0" noProof="0" dirty="0" smtClean="0">
              <a:ln>
                <a:noFill/>
              </a:ln>
              <a:solidFill>
                <a:srgbClr val="FFFFFF"/>
              </a:solidFill>
              <a:effectLst/>
              <a:uLnTx/>
              <a:uFillTx/>
              <a:latin typeface="Arial"/>
            </a:endParaRPr>
          </a:p>
        </p:txBody>
      </p:sp>
    </p:spTree>
    <p:extLst>
      <p:ext uri="{BB962C8B-B14F-4D97-AF65-F5344CB8AC3E}">
        <p14:creationId xmlns:p14="http://schemas.microsoft.com/office/powerpoint/2010/main" val="2728093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161674" y="351589"/>
            <a:ext cx="640481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smtClean="0">
                <a:ln>
                  <a:noFill/>
                </a:ln>
                <a:solidFill>
                  <a:srgbClr val="333399">
                    <a:lumMod val="50000"/>
                  </a:srgbClr>
                </a:solidFill>
                <a:effectLst/>
                <a:uLnTx/>
                <a:uFillTx/>
                <a:latin typeface="Verdana" pitchFamily="34" charset="0"/>
                <a:ea typeface="Verdana" pitchFamily="34" charset="0"/>
                <a:cs typeface="Verdana" pitchFamily="34" charset="0"/>
              </a:rPr>
              <a:t>Considerations for 2018</a:t>
            </a:r>
          </a:p>
        </p:txBody>
      </p:sp>
      <p:sp>
        <p:nvSpPr>
          <p:cNvPr id="5" name="Content Placeholder 2"/>
          <p:cNvSpPr txBox="1">
            <a:spLocks/>
          </p:cNvSpPr>
          <p:nvPr/>
        </p:nvSpPr>
        <p:spPr bwMode="auto">
          <a:xfrm>
            <a:off x="2535823" y="1668049"/>
            <a:ext cx="5791200" cy="237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smtClean="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Continued diversification within restrictions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smtClean="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Continued attention to yield while maintaining liquidity and safety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dirty="0" smtClean="0">
                <a:ln>
                  <a:noFill/>
                </a:ln>
                <a:solidFill>
                  <a:schemeClr val="tx2">
                    <a:lumMod val="75000"/>
                  </a:schemeClr>
                </a:solidFill>
                <a:effectLst/>
                <a:uLnTx/>
                <a:uFillTx/>
                <a:latin typeface="Verdana" panose="020B0604030504040204" pitchFamily="34" charset="0"/>
                <a:ea typeface="Verdana" panose="020B0604030504040204" pitchFamily="34" charset="0"/>
                <a:cs typeface="Verdana" panose="020B0604030504040204" pitchFamily="34" charset="0"/>
              </a:rPr>
              <a:t>Update Investment Policy</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altLang="en-US" sz="2800" b="0" i="0" u="none" strike="noStrike" kern="0" cap="none" spc="0" normalizeH="0" baseline="0" noProof="0" dirty="0" smtClean="0">
              <a:ln>
                <a:noFill/>
              </a:ln>
              <a:solidFill>
                <a:srgbClr val="006600"/>
              </a:solidFill>
              <a:effectLst/>
              <a:uLnTx/>
              <a:uFillTx/>
              <a:latin typeface="Arial"/>
              <a:ea typeface="+mn-ea"/>
              <a:cs typeface="+mn-cs"/>
            </a:endParaRPr>
          </a:p>
        </p:txBody>
      </p:sp>
    </p:spTree>
    <p:extLst>
      <p:ext uri="{BB962C8B-B14F-4D97-AF65-F5344CB8AC3E}">
        <p14:creationId xmlns:p14="http://schemas.microsoft.com/office/powerpoint/2010/main" val="3817266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863" y="1738000"/>
            <a:ext cx="8229600" cy="857250"/>
          </a:xfrm>
        </p:spPr>
        <p:txBody>
          <a:bodyPr/>
          <a:lstStyle/>
          <a:p>
            <a:r>
              <a:rPr lang="en-US" dirty="0" smtClean="0"/>
              <a:t>Questions</a:t>
            </a:r>
            <a:endParaRPr lang="en-US" dirty="0"/>
          </a:p>
        </p:txBody>
      </p:sp>
    </p:spTree>
    <p:extLst>
      <p:ext uri="{BB962C8B-B14F-4D97-AF65-F5344CB8AC3E}">
        <p14:creationId xmlns:p14="http://schemas.microsoft.com/office/powerpoint/2010/main" val="3182923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558" y="1797908"/>
            <a:ext cx="5806793" cy="549521"/>
          </a:xfrm>
        </p:spPr>
        <p:txBody>
          <a:bodyPr>
            <a:normAutofit fontScale="90000"/>
          </a:bodyPr>
          <a:lstStyle/>
          <a:p>
            <a:pPr algn="l"/>
            <a:r>
              <a:rPr lang="en-US" sz="3600" dirty="0" smtClean="0">
                <a:latin typeface="Avenir Heavy"/>
                <a:cs typeface="Avenir Heavy"/>
              </a:rPr>
              <a:t>Item 13:</a:t>
            </a:r>
            <a:endParaRPr lang="en-US" sz="3600" dirty="0">
              <a:latin typeface="Avenir Heavy"/>
              <a:cs typeface="Avenir Heavy"/>
            </a:endParaRPr>
          </a:p>
        </p:txBody>
      </p:sp>
      <p:sp>
        <p:nvSpPr>
          <p:cNvPr id="3" name="Subtitle 2"/>
          <p:cNvSpPr>
            <a:spLocks noGrp="1"/>
          </p:cNvSpPr>
          <p:nvPr>
            <p:ph type="subTitle" idx="1"/>
          </p:nvPr>
        </p:nvSpPr>
        <p:spPr>
          <a:xfrm>
            <a:off x="2406726" y="2309185"/>
            <a:ext cx="6252156" cy="1243411"/>
          </a:xfrm>
        </p:spPr>
        <p:txBody>
          <a:bodyPr>
            <a:normAutofit fontScale="85000" lnSpcReduction="10000"/>
          </a:bodyPr>
          <a:lstStyle/>
          <a:p>
            <a:pPr algn="l"/>
            <a:r>
              <a:rPr lang="en-US" sz="2800" dirty="0" smtClean="0">
                <a:solidFill>
                  <a:srgbClr val="1F5B42"/>
                </a:solidFill>
                <a:latin typeface="Avenir Light"/>
                <a:cs typeface="Avenir Light"/>
              </a:rPr>
              <a:t>Municipal Agreement with the North Carolina Department of Transportation for a Citywide Traffic Signal System Upgrade</a:t>
            </a:r>
            <a:endParaRPr lang="en-US" sz="2800" dirty="0">
              <a:solidFill>
                <a:srgbClr val="1F5B42"/>
              </a:solidFill>
              <a:latin typeface="Avenir Light"/>
              <a:cs typeface="Avenir Light"/>
            </a:endParaRPr>
          </a:p>
        </p:txBody>
      </p:sp>
    </p:spTree>
    <p:extLst>
      <p:ext uri="{BB962C8B-B14F-4D97-AF65-F5344CB8AC3E}">
        <p14:creationId xmlns:p14="http://schemas.microsoft.com/office/powerpoint/2010/main" val="3287495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9" y="427103"/>
            <a:ext cx="5806793" cy="804553"/>
          </a:xfrm>
        </p:spPr>
        <p:txBody>
          <a:bodyPr>
            <a:normAutofit/>
          </a:bodyPr>
          <a:lstStyle/>
          <a:p>
            <a:pPr algn="l"/>
            <a:r>
              <a:rPr lang="en-US" sz="3600" dirty="0" smtClean="0">
                <a:latin typeface="Avenir Heavy"/>
                <a:cs typeface="Avenir Heavy"/>
              </a:rPr>
              <a:t>Overview</a:t>
            </a:r>
            <a:endParaRPr lang="en-US" sz="3600" dirty="0">
              <a:latin typeface="Avenir Heavy"/>
              <a:cs typeface="Avenir Heavy"/>
            </a:endParaRPr>
          </a:p>
        </p:txBody>
      </p:sp>
      <p:sp>
        <p:nvSpPr>
          <p:cNvPr id="3" name="Subtitle 2"/>
          <p:cNvSpPr>
            <a:spLocks noGrp="1"/>
          </p:cNvSpPr>
          <p:nvPr>
            <p:ph type="subTitle" idx="1"/>
          </p:nvPr>
        </p:nvSpPr>
        <p:spPr>
          <a:xfrm>
            <a:off x="2552849" y="1347036"/>
            <a:ext cx="5806793" cy="3306875"/>
          </a:xfrm>
        </p:spPr>
        <p:txBody>
          <a:bodyPr>
            <a:normAutofit lnSpcReduction="10000"/>
          </a:bodyPr>
          <a:lstStyle/>
          <a:p>
            <a:pPr algn="l"/>
            <a:r>
              <a:rPr lang="en-US" sz="2400" dirty="0" smtClean="0">
                <a:solidFill>
                  <a:schemeClr val="tx1"/>
                </a:solidFill>
                <a:latin typeface="Avenir Light"/>
                <a:cs typeface="Avenir Light"/>
              </a:rPr>
              <a:t>Project to upgrade combined City/State Traffic Signal System</a:t>
            </a:r>
          </a:p>
          <a:p>
            <a:pPr marL="457200" indent="-457200" algn="l">
              <a:buFont typeface="Arial" pitchFamily="34" charset="0"/>
              <a:buChar char="•"/>
            </a:pPr>
            <a:r>
              <a:rPr lang="en-US" sz="2400" dirty="0" smtClean="0">
                <a:solidFill>
                  <a:schemeClr val="tx1"/>
                </a:solidFill>
                <a:latin typeface="Avenir Light"/>
                <a:cs typeface="Avenir Light"/>
              </a:rPr>
              <a:t>Upgrade and replacement of critical components of the system</a:t>
            </a:r>
          </a:p>
          <a:p>
            <a:pPr marL="457200" indent="-457200" algn="l">
              <a:buFont typeface="Arial" pitchFamily="34" charset="0"/>
              <a:buChar char="•"/>
            </a:pPr>
            <a:r>
              <a:rPr lang="en-US" sz="2400" dirty="0" smtClean="0">
                <a:solidFill>
                  <a:schemeClr val="tx1"/>
                </a:solidFill>
                <a:latin typeface="Avenir Light"/>
                <a:cs typeface="Avenir Light"/>
              </a:rPr>
              <a:t>Utilizing latest technology at the time of design</a:t>
            </a:r>
          </a:p>
          <a:p>
            <a:pPr marL="457200" indent="-457200" algn="l">
              <a:buFont typeface="Arial" pitchFamily="34" charset="0"/>
              <a:buChar char="•"/>
            </a:pPr>
            <a:r>
              <a:rPr lang="en-US" sz="2400" dirty="0" smtClean="0">
                <a:solidFill>
                  <a:schemeClr val="tx1"/>
                </a:solidFill>
                <a:latin typeface="Avenir Light"/>
                <a:cs typeface="Avenir Light"/>
              </a:rPr>
              <a:t>Ensuring future statewide compatibility of equipment for on-going maintenance</a:t>
            </a: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13344344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9" y="427103"/>
            <a:ext cx="5806793" cy="804553"/>
          </a:xfrm>
        </p:spPr>
        <p:txBody>
          <a:bodyPr>
            <a:normAutofit/>
          </a:bodyPr>
          <a:lstStyle/>
          <a:p>
            <a:pPr algn="l"/>
            <a:r>
              <a:rPr lang="en-US" sz="3600" dirty="0" smtClean="0">
                <a:latin typeface="Avenir Heavy"/>
                <a:cs typeface="Avenir Heavy"/>
              </a:rPr>
              <a:t>Current System</a:t>
            </a:r>
            <a:endParaRPr lang="en-US" sz="3600" dirty="0">
              <a:latin typeface="Avenir Heavy"/>
              <a:cs typeface="Avenir Heavy"/>
            </a:endParaRPr>
          </a:p>
        </p:txBody>
      </p:sp>
      <p:sp>
        <p:nvSpPr>
          <p:cNvPr id="3" name="Subtitle 2"/>
          <p:cNvSpPr>
            <a:spLocks noGrp="1"/>
          </p:cNvSpPr>
          <p:nvPr>
            <p:ph type="subTitle" idx="1"/>
          </p:nvPr>
        </p:nvSpPr>
        <p:spPr>
          <a:xfrm>
            <a:off x="2552849" y="1347036"/>
            <a:ext cx="5806793" cy="2796343"/>
          </a:xfrm>
        </p:spPr>
        <p:txBody>
          <a:bodyPr>
            <a:normAutofit/>
          </a:bodyPr>
          <a:lstStyle/>
          <a:p>
            <a:pPr algn="l"/>
            <a:r>
              <a:rPr lang="en-US" sz="2400" dirty="0" smtClean="0">
                <a:solidFill>
                  <a:srgbClr val="000000"/>
                </a:solidFill>
                <a:latin typeface="Avenir Light"/>
                <a:cs typeface="Avenir Light"/>
              </a:rPr>
              <a:t>Combined City/State system:</a:t>
            </a:r>
          </a:p>
          <a:p>
            <a:pPr marL="457200" indent="-457200" algn="l">
              <a:buFont typeface="Arial" pitchFamily="34" charset="0"/>
              <a:buChar char="•"/>
            </a:pPr>
            <a:r>
              <a:rPr lang="en-US" sz="2400" dirty="0" smtClean="0">
                <a:solidFill>
                  <a:srgbClr val="000000"/>
                </a:solidFill>
                <a:latin typeface="Avenir Light"/>
                <a:cs typeface="Avenir Light"/>
              </a:rPr>
              <a:t>127 NCDOT signals</a:t>
            </a:r>
          </a:p>
          <a:p>
            <a:pPr marL="457200" indent="-457200" algn="l">
              <a:buFont typeface="Arial" pitchFamily="34" charset="0"/>
              <a:buChar char="•"/>
            </a:pPr>
            <a:r>
              <a:rPr lang="en-US" sz="2400" dirty="0" smtClean="0">
                <a:solidFill>
                  <a:srgbClr val="000000"/>
                </a:solidFill>
                <a:latin typeface="Avenir Light"/>
                <a:cs typeface="Avenir Light"/>
              </a:rPr>
              <a:t>32 COG signals</a:t>
            </a:r>
          </a:p>
          <a:p>
            <a:pPr marL="457200" indent="-457200" algn="l">
              <a:buFont typeface="Arial" pitchFamily="34" charset="0"/>
              <a:buChar char="•"/>
            </a:pPr>
            <a:r>
              <a:rPr lang="en-US" sz="2400" dirty="0" smtClean="0">
                <a:solidFill>
                  <a:srgbClr val="000000"/>
                </a:solidFill>
                <a:latin typeface="Avenir Light"/>
                <a:cs typeface="Avenir Light"/>
              </a:rPr>
              <a:t>Traffic Control Center (Public Works)</a:t>
            </a:r>
          </a:p>
          <a:p>
            <a:pPr marL="457200" indent="-457200" algn="l">
              <a:buFont typeface="Arial" pitchFamily="34" charset="0"/>
              <a:buChar char="•"/>
            </a:pPr>
            <a:r>
              <a:rPr lang="en-US" sz="2400" dirty="0" smtClean="0">
                <a:solidFill>
                  <a:srgbClr val="000000"/>
                </a:solidFill>
                <a:latin typeface="Avenir Light"/>
                <a:cs typeface="Avenir Light"/>
              </a:rPr>
              <a:t>City Traffic Division maintains all signals</a:t>
            </a:r>
          </a:p>
        </p:txBody>
      </p:sp>
    </p:spTree>
    <p:extLst>
      <p:ext uri="{BB962C8B-B14F-4D97-AF65-F5344CB8AC3E}">
        <p14:creationId xmlns:p14="http://schemas.microsoft.com/office/powerpoint/2010/main" val="1907935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9" y="427103"/>
            <a:ext cx="5806793" cy="804553"/>
          </a:xfrm>
        </p:spPr>
        <p:txBody>
          <a:bodyPr>
            <a:normAutofit/>
          </a:bodyPr>
          <a:lstStyle/>
          <a:p>
            <a:pPr algn="l"/>
            <a:r>
              <a:rPr lang="en-US" sz="3600" dirty="0" smtClean="0">
                <a:latin typeface="Avenir Heavy"/>
                <a:cs typeface="Avenir Heavy"/>
              </a:rPr>
              <a:t>Project Intent</a:t>
            </a:r>
            <a:endParaRPr lang="en-US" sz="3600" dirty="0">
              <a:latin typeface="Avenir Heavy"/>
              <a:cs typeface="Avenir Heavy"/>
            </a:endParaRPr>
          </a:p>
        </p:txBody>
      </p:sp>
      <p:sp>
        <p:nvSpPr>
          <p:cNvPr id="3" name="Subtitle 2"/>
          <p:cNvSpPr>
            <a:spLocks noGrp="1"/>
          </p:cNvSpPr>
          <p:nvPr>
            <p:ph type="subTitle" idx="1"/>
          </p:nvPr>
        </p:nvSpPr>
        <p:spPr>
          <a:xfrm>
            <a:off x="2552849" y="1347033"/>
            <a:ext cx="5806793" cy="3333520"/>
          </a:xfrm>
        </p:spPr>
        <p:txBody>
          <a:bodyPr>
            <a:normAutofit fontScale="85000" lnSpcReduction="20000"/>
          </a:bodyPr>
          <a:lstStyle/>
          <a:p>
            <a:pPr algn="l"/>
            <a:r>
              <a:rPr lang="en-US" sz="2800" dirty="0" smtClean="0">
                <a:solidFill>
                  <a:srgbClr val="000000"/>
                </a:solidFill>
                <a:latin typeface="Avenir Light"/>
                <a:cs typeface="Avenir Light"/>
              </a:rPr>
              <a:t>Replacement/upgrade of critical system components:</a:t>
            </a:r>
          </a:p>
          <a:p>
            <a:pPr marL="457200" indent="-457200" algn="l">
              <a:buFont typeface="Arial" pitchFamily="34" charset="0"/>
              <a:buChar char="•"/>
            </a:pPr>
            <a:r>
              <a:rPr lang="en-US" sz="2800" dirty="0" smtClean="0">
                <a:solidFill>
                  <a:srgbClr val="000000"/>
                </a:solidFill>
                <a:latin typeface="Avenir Light"/>
                <a:cs typeface="Avenir Light"/>
              </a:rPr>
              <a:t>New traffic controllers</a:t>
            </a:r>
          </a:p>
          <a:p>
            <a:pPr marL="457200" indent="-457200" algn="l">
              <a:buFont typeface="Arial" pitchFamily="34" charset="0"/>
              <a:buChar char="•"/>
            </a:pPr>
            <a:r>
              <a:rPr lang="en-US" sz="2800" dirty="0" smtClean="0">
                <a:solidFill>
                  <a:srgbClr val="000000"/>
                </a:solidFill>
                <a:latin typeface="Avenir Light"/>
                <a:cs typeface="Avenir Light"/>
              </a:rPr>
              <a:t>New cabinets (for controllers)</a:t>
            </a:r>
          </a:p>
          <a:p>
            <a:pPr marL="457200" indent="-457200" algn="l">
              <a:buFont typeface="Arial" pitchFamily="34" charset="0"/>
              <a:buChar char="•"/>
            </a:pPr>
            <a:r>
              <a:rPr lang="en-US" sz="2800" dirty="0" smtClean="0">
                <a:solidFill>
                  <a:srgbClr val="000000"/>
                </a:solidFill>
                <a:latin typeface="Avenir Light"/>
                <a:cs typeface="Avenir Light"/>
              </a:rPr>
              <a:t>New fiber-optic network</a:t>
            </a:r>
          </a:p>
          <a:p>
            <a:pPr marL="457200" indent="-457200" algn="l">
              <a:buFont typeface="Arial" pitchFamily="34" charset="0"/>
              <a:buChar char="•"/>
            </a:pPr>
            <a:r>
              <a:rPr lang="en-US" sz="2800" dirty="0" smtClean="0">
                <a:solidFill>
                  <a:srgbClr val="000000"/>
                </a:solidFill>
                <a:latin typeface="Avenir Light"/>
                <a:cs typeface="Avenir Light"/>
              </a:rPr>
              <a:t>Upgraded vehicle detection systems at select intersections</a:t>
            </a:r>
          </a:p>
          <a:p>
            <a:pPr marL="457200" indent="-457200" algn="l">
              <a:buFont typeface="Arial" pitchFamily="34" charset="0"/>
              <a:buChar char="•"/>
            </a:pPr>
            <a:r>
              <a:rPr lang="en-US" sz="2800" dirty="0" smtClean="0">
                <a:solidFill>
                  <a:srgbClr val="000000"/>
                </a:solidFill>
                <a:latin typeface="Avenir Light"/>
                <a:cs typeface="Avenir Light"/>
              </a:rPr>
              <a:t>Upgraded equipment for the Traffic Control Center</a:t>
            </a: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3930286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9" y="427103"/>
            <a:ext cx="5806793" cy="804553"/>
          </a:xfrm>
        </p:spPr>
        <p:txBody>
          <a:bodyPr>
            <a:normAutofit/>
          </a:bodyPr>
          <a:lstStyle/>
          <a:p>
            <a:pPr algn="l"/>
            <a:r>
              <a:rPr lang="en-US" sz="3600" dirty="0" smtClean="0">
                <a:latin typeface="Avenir Heavy"/>
                <a:cs typeface="Avenir Heavy"/>
              </a:rPr>
              <a:t>Funding</a:t>
            </a:r>
            <a:endParaRPr lang="en-US" sz="3600" dirty="0">
              <a:latin typeface="Avenir Heavy"/>
              <a:cs typeface="Avenir Heavy"/>
            </a:endParaRPr>
          </a:p>
        </p:txBody>
      </p:sp>
      <p:sp>
        <p:nvSpPr>
          <p:cNvPr id="3" name="Subtitle 2"/>
          <p:cNvSpPr>
            <a:spLocks noGrp="1"/>
          </p:cNvSpPr>
          <p:nvPr>
            <p:ph type="subTitle" idx="1"/>
          </p:nvPr>
        </p:nvSpPr>
        <p:spPr>
          <a:xfrm>
            <a:off x="2552849" y="1347036"/>
            <a:ext cx="5806793" cy="2796343"/>
          </a:xfrm>
        </p:spPr>
        <p:txBody>
          <a:bodyPr>
            <a:normAutofit/>
          </a:bodyPr>
          <a:lstStyle/>
          <a:p>
            <a:pPr algn="l"/>
            <a:r>
              <a:rPr lang="en-US" sz="2400" dirty="0" smtClean="0">
                <a:solidFill>
                  <a:srgbClr val="000000"/>
                </a:solidFill>
                <a:latin typeface="Avenir Light"/>
                <a:cs typeface="Avenir Light"/>
              </a:rPr>
              <a:t>Project estimated at $9.795 million, collectively financed as follows:</a:t>
            </a:r>
          </a:p>
          <a:p>
            <a:pPr marL="457200" indent="-457200" algn="l">
              <a:buFont typeface="Arial" pitchFamily="34" charset="0"/>
              <a:buChar char="•"/>
            </a:pPr>
            <a:r>
              <a:rPr lang="en-US" sz="2400" dirty="0" smtClean="0">
                <a:solidFill>
                  <a:srgbClr val="000000"/>
                </a:solidFill>
                <a:latin typeface="Avenir Light"/>
                <a:cs typeface="Avenir Light"/>
              </a:rPr>
              <a:t>Federal: 80% of total project</a:t>
            </a:r>
          </a:p>
          <a:p>
            <a:pPr marL="457200" indent="-457200" algn="l">
              <a:buFont typeface="Arial" pitchFamily="34" charset="0"/>
              <a:buChar char="•"/>
            </a:pPr>
            <a:r>
              <a:rPr lang="en-US" sz="2400" dirty="0" smtClean="0">
                <a:solidFill>
                  <a:srgbClr val="000000"/>
                </a:solidFill>
                <a:latin typeface="Avenir Light"/>
                <a:cs typeface="Avenir Light"/>
              </a:rPr>
              <a:t>State and City: 20% local contribution</a:t>
            </a:r>
          </a:p>
          <a:p>
            <a:pPr marL="457200" indent="-457200" algn="l">
              <a:buFont typeface="Arial" pitchFamily="34" charset="0"/>
              <a:buChar char="•"/>
            </a:pPr>
            <a:r>
              <a:rPr lang="en-US" sz="2400" dirty="0" smtClean="0">
                <a:solidFill>
                  <a:srgbClr val="000000"/>
                </a:solidFill>
                <a:latin typeface="Avenir Light"/>
                <a:cs typeface="Avenir Light"/>
              </a:rPr>
              <a:t>State split 79% of local 20%</a:t>
            </a:r>
          </a:p>
          <a:p>
            <a:pPr marL="457200" indent="-457200" algn="l">
              <a:buFont typeface="Arial" pitchFamily="34" charset="0"/>
              <a:buChar char="•"/>
            </a:pPr>
            <a:r>
              <a:rPr lang="en-US" sz="2400" dirty="0" smtClean="0">
                <a:solidFill>
                  <a:srgbClr val="000000"/>
                </a:solidFill>
                <a:latin typeface="Avenir Light"/>
                <a:cs typeface="Avenir Light"/>
              </a:rPr>
              <a:t>City split 21% of local 20%</a:t>
            </a: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95949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5267" y="1543051"/>
            <a:ext cx="6112934" cy="2545854"/>
          </a:xfrm>
        </p:spPr>
        <p:txBody>
          <a:bodyPr>
            <a:normAutofit/>
          </a:bodyPr>
          <a:lstStyle/>
          <a:p>
            <a:r>
              <a:rPr lang="en-US" sz="2400" dirty="0"/>
              <a:t>Marvin McKesson submitted only bid for the property for $9,600.00 with a 5% deposit of $480.00</a:t>
            </a:r>
          </a:p>
          <a:p>
            <a:r>
              <a:rPr lang="en-US" sz="2400" dirty="0"/>
              <a:t>Mr. McKesson proposed to put a coffee shop on this parcel</a:t>
            </a:r>
          </a:p>
          <a:p>
            <a:endParaRPr lang="en-US" dirty="0"/>
          </a:p>
        </p:txBody>
      </p:sp>
      <p:sp>
        <p:nvSpPr>
          <p:cNvPr id="4" name="Title 1"/>
          <p:cNvSpPr>
            <a:spLocks noGrp="1"/>
          </p:cNvSpPr>
          <p:nvPr>
            <p:ph type="title"/>
          </p:nvPr>
        </p:nvSpPr>
        <p:spPr/>
        <p:txBody>
          <a:bodyPr/>
          <a:lstStyle/>
          <a:p>
            <a:r>
              <a:rPr lang="en-US" dirty="0" smtClean="0"/>
              <a:t>1119 W 5</a:t>
            </a:r>
            <a:r>
              <a:rPr lang="en-US" baseline="30000" dirty="0" smtClean="0"/>
              <a:t>th</a:t>
            </a:r>
            <a:r>
              <a:rPr lang="en-US" dirty="0" smtClean="0"/>
              <a:t> Street</a:t>
            </a:r>
            <a:endParaRPr lang="en-US" dirty="0"/>
          </a:p>
        </p:txBody>
      </p:sp>
    </p:spTree>
    <p:extLst>
      <p:ext uri="{BB962C8B-B14F-4D97-AF65-F5344CB8AC3E}">
        <p14:creationId xmlns:p14="http://schemas.microsoft.com/office/powerpoint/2010/main" val="1959526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9" y="427103"/>
            <a:ext cx="5806793" cy="804553"/>
          </a:xfrm>
        </p:spPr>
        <p:txBody>
          <a:bodyPr>
            <a:normAutofit/>
          </a:bodyPr>
          <a:lstStyle/>
          <a:p>
            <a:pPr algn="l"/>
            <a:r>
              <a:rPr lang="en-US" sz="3600" dirty="0" smtClean="0">
                <a:latin typeface="Avenir Heavy"/>
                <a:cs typeface="Avenir Heavy"/>
              </a:rPr>
              <a:t>Funding Details</a:t>
            </a:r>
            <a:endParaRPr lang="en-US" sz="3600" dirty="0">
              <a:latin typeface="Avenir Heavy"/>
              <a:cs typeface="Avenir Heavy"/>
            </a:endParaRPr>
          </a:p>
        </p:txBody>
      </p:sp>
      <p:graphicFrame>
        <p:nvGraphicFramePr>
          <p:cNvPr id="5" name="Table 4"/>
          <p:cNvGraphicFramePr>
            <a:graphicFrameLocks noGrp="1"/>
          </p:cNvGraphicFramePr>
          <p:nvPr>
            <p:extLst>
              <p:ext uri="{D42A27DB-BD31-4B8C-83A1-F6EECF244321}">
                <p14:modId xmlns:p14="http://schemas.microsoft.com/office/powerpoint/2010/main" val="1767536413"/>
              </p:ext>
            </p:extLst>
          </p:nvPr>
        </p:nvGraphicFramePr>
        <p:xfrm>
          <a:off x="2628900" y="1486885"/>
          <a:ext cx="4937760" cy="3806076"/>
        </p:xfrm>
        <a:graphic>
          <a:graphicData uri="http://schemas.openxmlformats.org/drawingml/2006/table">
            <a:tbl>
              <a:tblPr firstRow="1" firstCol="1" lastRow="1" lastCol="1" bandRow="1" bandCol="1">
                <a:tableStyleId>{5940675A-B579-460E-94D1-54222C63F5DA}</a:tableStyleId>
              </a:tblPr>
              <a:tblGrid>
                <a:gridCol w="1699260"/>
                <a:gridCol w="1043940"/>
                <a:gridCol w="1089660"/>
                <a:gridCol w="1104900"/>
              </a:tblGrid>
              <a:tr h="525761">
                <a:tc>
                  <a:txBody>
                    <a:bodyPr/>
                    <a:lstStyle/>
                    <a:p>
                      <a:r>
                        <a:rPr lang="en-US" sz="1400" dirty="0" smtClean="0"/>
                        <a:t>Fund Source</a:t>
                      </a:r>
                      <a:endParaRPr lang="en-US" sz="1400" dirty="0"/>
                    </a:p>
                  </a:txBody>
                  <a:tcPr marT="45710" marB="45710"/>
                </a:tc>
                <a:tc>
                  <a:txBody>
                    <a:bodyPr/>
                    <a:lstStyle/>
                    <a:p>
                      <a:r>
                        <a:rPr lang="en-US" sz="1400" dirty="0" smtClean="0"/>
                        <a:t>Amount</a:t>
                      </a:r>
                      <a:endParaRPr lang="en-US" sz="1400" dirty="0"/>
                    </a:p>
                  </a:txBody>
                  <a:tcPr marT="45710" marB="45710"/>
                </a:tc>
                <a:tc>
                  <a:txBody>
                    <a:bodyPr/>
                    <a:lstStyle/>
                    <a:p>
                      <a:r>
                        <a:rPr lang="en-US" sz="1400" dirty="0" smtClean="0"/>
                        <a:t>State Match</a:t>
                      </a:r>
                      <a:endParaRPr lang="en-US" sz="1400" dirty="0"/>
                    </a:p>
                  </a:txBody>
                  <a:tcPr marT="45710" marB="45710"/>
                </a:tc>
                <a:tc>
                  <a:txBody>
                    <a:bodyPr/>
                    <a:lstStyle/>
                    <a:p>
                      <a:r>
                        <a:rPr lang="en-US" sz="1400" dirty="0" smtClean="0"/>
                        <a:t>Local Match</a:t>
                      </a:r>
                      <a:endParaRPr lang="en-US" sz="1400" dirty="0"/>
                    </a:p>
                  </a:txBody>
                  <a:tcPr marT="45710" marB="45710"/>
                </a:tc>
              </a:tr>
              <a:tr h="525761">
                <a:tc>
                  <a:txBody>
                    <a:bodyPr/>
                    <a:lstStyle/>
                    <a:p>
                      <a:r>
                        <a:rPr lang="en-US" sz="1400" dirty="0" smtClean="0"/>
                        <a:t>Federal (80%)</a:t>
                      </a:r>
                      <a:endParaRPr lang="en-US" sz="1400" b="0" dirty="0">
                        <a:solidFill>
                          <a:schemeClr val="accent4"/>
                        </a:solidFill>
                      </a:endParaRPr>
                    </a:p>
                  </a:txBody>
                  <a:tcPr marT="45710" marB="45710"/>
                </a:tc>
                <a:tc>
                  <a:txBody>
                    <a:bodyPr/>
                    <a:lstStyle/>
                    <a:p>
                      <a:r>
                        <a:rPr lang="en-US" sz="1400" dirty="0" smtClean="0"/>
                        <a:t>$7,418,080</a:t>
                      </a:r>
                      <a:endParaRPr lang="en-US" sz="1400" b="0" dirty="0">
                        <a:solidFill>
                          <a:schemeClr val="accent4"/>
                        </a:solidFill>
                      </a:endParaRPr>
                    </a:p>
                  </a:txBody>
                  <a:tcPr marT="45710" marB="45710"/>
                </a:tc>
                <a:tc>
                  <a:txBody>
                    <a:bodyPr/>
                    <a:lstStyle/>
                    <a:p>
                      <a:endParaRPr lang="en-US" sz="1400" b="0" dirty="0">
                        <a:solidFill>
                          <a:schemeClr val="accent4"/>
                        </a:solidFill>
                      </a:endParaRPr>
                    </a:p>
                  </a:txBody>
                  <a:tcPr marT="45710" marB="45710"/>
                </a:tc>
                <a:tc>
                  <a:txBody>
                    <a:bodyPr/>
                    <a:lstStyle/>
                    <a:p>
                      <a:endParaRPr lang="en-US" sz="1400" b="0" dirty="0">
                        <a:solidFill>
                          <a:schemeClr val="accent4"/>
                        </a:solidFill>
                      </a:endParaRPr>
                    </a:p>
                  </a:txBody>
                  <a:tcPr marT="45710" marB="45710"/>
                </a:tc>
              </a:tr>
              <a:tr h="525761">
                <a:tc>
                  <a:txBody>
                    <a:bodyPr/>
                    <a:lstStyle/>
                    <a:p>
                      <a:r>
                        <a:rPr lang="en-US" sz="1400" dirty="0" smtClean="0"/>
                        <a:t>State (79% of 20%)</a:t>
                      </a:r>
                      <a:endParaRPr lang="en-US" sz="1400" b="0" dirty="0">
                        <a:solidFill>
                          <a:schemeClr val="accent4"/>
                        </a:solidFill>
                      </a:endParaRPr>
                    </a:p>
                  </a:txBody>
                  <a:tcPr marT="45710" marB="45710"/>
                </a:tc>
                <a:tc>
                  <a:txBody>
                    <a:bodyPr/>
                    <a:lstStyle/>
                    <a:p>
                      <a:endParaRPr lang="en-US" sz="1400" b="0" dirty="0">
                        <a:solidFill>
                          <a:schemeClr val="accent4"/>
                        </a:solidFill>
                      </a:endParaRPr>
                    </a:p>
                  </a:txBody>
                  <a:tcPr marT="45710" marB="45710"/>
                </a:tc>
                <a:tc>
                  <a:txBody>
                    <a:bodyPr/>
                    <a:lstStyle/>
                    <a:p>
                      <a:r>
                        <a:rPr lang="en-US" sz="1400" dirty="0" smtClean="0"/>
                        <a:t>$1,465,071</a:t>
                      </a:r>
                      <a:endParaRPr lang="en-US" sz="1400" b="0" dirty="0">
                        <a:solidFill>
                          <a:schemeClr val="accent4"/>
                        </a:solidFill>
                      </a:endParaRPr>
                    </a:p>
                  </a:txBody>
                  <a:tcPr marT="45710" marB="45710"/>
                </a:tc>
                <a:tc>
                  <a:txBody>
                    <a:bodyPr/>
                    <a:lstStyle/>
                    <a:p>
                      <a:endParaRPr lang="en-US" sz="1400" b="0" dirty="0">
                        <a:solidFill>
                          <a:schemeClr val="accent4"/>
                        </a:solidFill>
                      </a:endParaRPr>
                    </a:p>
                  </a:txBody>
                  <a:tcPr marT="45710" marB="45710"/>
                </a:tc>
              </a:tr>
              <a:tr h="525761">
                <a:tc>
                  <a:txBody>
                    <a:bodyPr/>
                    <a:lstStyle/>
                    <a:p>
                      <a:r>
                        <a:rPr lang="en-US" sz="1400" dirty="0" smtClean="0"/>
                        <a:t>Local (21% of 20%)</a:t>
                      </a:r>
                      <a:endParaRPr lang="en-US" sz="1400" b="0" dirty="0">
                        <a:solidFill>
                          <a:schemeClr val="accent4"/>
                        </a:solidFill>
                      </a:endParaRPr>
                    </a:p>
                  </a:txBody>
                  <a:tcPr marT="45710" marB="45710"/>
                </a:tc>
                <a:tc>
                  <a:txBody>
                    <a:bodyPr/>
                    <a:lstStyle/>
                    <a:p>
                      <a:endParaRPr lang="en-US" sz="1400" b="0">
                        <a:solidFill>
                          <a:schemeClr val="accent4"/>
                        </a:solidFill>
                      </a:endParaRPr>
                    </a:p>
                  </a:txBody>
                  <a:tcPr marT="45710" marB="45710"/>
                </a:tc>
                <a:tc>
                  <a:txBody>
                    <a:bodyPr/>
                    <a:lstStyle/>
                    <a:p>
                      <a:endParaRPr lang="en-US" sz="1400" b="0" dirty="0">
                        <a:solidFill>
                          <a:schemeClr val="accent4"/>
                        </a:solidFill>
                      </a:endParaRPr>
                    </a:p>
                  </a:txBody>
                  <a:tcPr marT="45710" marB="45710"/>
                </a:tc>
                <a:tc>
                  <a:txBody>
                    <a:bodyPr/>
                    <a:lstStyle/>
                    <a:p>
                      <a:r>
                        <a:rPr lang="en-US" sz="1400" dirty="0" smtClean="0"/>
                        <a:t>$389,449</a:t>
                      </a:r>
                      <a:endParaRPr lang="en-US" sz="1400" b="0" dirty="0">
                        <a:solidFill>
                          <a:schemeClr val="accent4"/>
                        </a:solidFill>
                      </a:endParaRPr>
                    </a:p>
                  </a:txBody>
                  <a:tcPr marT="45710" marB="45710"/>
                </a:tc>
              </a:tr>
              <a:tr h="1177271">
                <a:tc>
                  <a:txBody>
                    <a:bodyPr/>
                    <a:lstStyle/>
                    <a:p>
                      <a:r>
                        <a:rPr lang="en-US" sz="1400" dirty="0" smtClean="0"/>
                        <a:t>8 Non-eligible City </a:t>
                      </a:r>
                    </a:p>
                    <a:p>
                      <a:r>
                        <a:rPr lang="en-US" sz="1400" dirty="0" smtClean="0"/>
                        <a:t>Locations (100%)</a:t>
                      </a:r>
                    </a:p>
                    <a:p>
                      <a:endParaRPr lang="en-US" sz="1400" b="0" dirty="0">
                        <a:solidFill>
                          <a:schemeClr val="accent4"/>
                        </a:solidFill>
                      </a:endParaRPr>
                    </a:p>
                  </a:txBody>
                  <a:tcPr marT="45710" marB="45710"/>
                </a:tc>
                <a:tc>
                  <a:txBody>
                    <a:bodyPr/>
                    <a:lstStyle/>
                    <a:p>
                      <a:endParaRPr lang="en-US" sz="1400" b="0">
                        <a:solidFill>
                          <a:schemeClr val="accent4"/>
                        </a:solidFill>
                      </a:endParaRPr>
                    </a:p>
                  </a:txBody>
                  <a:tcPr marT="45710" marB="45710"/>
                </a:tc>
                <a:tc>
                  <a:txBody>
                    <a:bodyPr/>
                    <a:lstStyle/>
                    <a:p>
                      <a:endParaRPr lang="en-US" sz="1400" b="0" dirty="0">
                        <a:solidFill>
                          <a:schemeClr val="accent4"/>
                        </a:solidFill>
                      </a:endParaRPr>
                    </a:p>
                  </a:txBody>
                  <a:tcPr marT="45710" marB="45710"/>
                </a:tc>
                <a:tc>
                  <a:txBody>
                    <a:bodyPr/>
                    <a:lstStyle/>
                    <a:p>
                      <a:r>
                        <a:rPr lang="en-US" sz="1400" dirty="0" smtClean="0"/>
                        <a:t>$522,400</a:t>
                      </a:r>
                      <a:endParaRPr lang="en-US" sz="1400" b="0" dirty="0">
                        <a:solidFill>
                          <a:schemeClr val="accent4"/>
                        </a:solidFill>
                      </a:endParaRPr>
                    </a:p>
                  </a:txBody>
                  <a:tcPr marT="45710" marB="45710"/>
                </a:tc>
              </a:tr>
              <a:tr h="525761">
                <a:tc>
                  <a:txBody>
                    <a:bodyPr/>
                    <a:lstStyle/>
                    <a:p>
                      <a:r>
                        <a:rPr lang="en-US" sz="1400" dirty="0" smtClean="0"/>
                        <a:t>Subtotals</a:t>
                      </a:r>
                      <a:endParaRPr lang="en-US" sz="1400" b="1" dirty="0">
                        <a:solidFill>
                          <a:schemeClr val="accent4"/>
                        </a:solidFill>
                      </a:endParaRPr>
                    </a:p>
                  </a:txBody>
                  <a:tcPr marT="45710" marB="45710"/>
                </a:tc>
                <a:tc>
                  <a:txBody>
                    <a:bodyPr/>
                    <a:lstStyle/>
                    <a:p>
                      <a:r>
                        <a:rPr lang="en-US" sz="1400" dirty="0" smtClean="0"/>
                        <a:t>$7,418,080</a:t>
                      </a:r>
                      <a:endParaRPr lang="en-US" sz="1400" b="1" dirty="0">
                        <a:solidFill>
                          <a:schemeClr val="accent4"/>
                        </a:solidFill>
                      </a:endParaRPr>
                    </a:p>
                  </a:txBody>
                  <a:tcPr marT="45710" marB="45710"/>
                </a:tc>
                <a:tc>
                  <a:txBody>
                    <a:bodyPr/>
                    <a:lstStyle/>
                    <a:p>
                      <a:r>
                        <a:rPr lang="en-US" sz="1400" dirty="0" smtClean="0"/>
                        <a:t>$1,465,071</a:t>
                      </a:r>
                      <a:endParaRPr lang="en-US" sz="1400" b="1" dirty="0">
                        <a:solidFill>
                          <a:schemeClr val="accent4"/>
                        </a:solidFill>
                      </a:endParaRPr>
                    </a:p>
                  </a:txBody>
                  <a:tcPr marT="45710" marB="45710"/>
                </a:tc>
                <a:tc>
                  <a:txBody>
                    <a:bodyPr/>
                    <a:lstStyle/>
                    <a:p>
                      <a:r>
                        <a:rPr lang="en-US" sz="1400" dirty="0" smtClean="0"/>
                        <a:t>$911,849</a:t>
                      </a:r>
                      <a:endParaRPr lang="en-US" sz="1400" b="1" dirty="0">
                        <a:solidFill>
                          <a:schemeClr val="accent4"/>
                        </a:solidFill>
                      </a:endParaRPr>
                    </a:p>
                  </a:txBody>
                  <a:tcPr marT="45710" marB="45710"/>
                </a:tc>
              </a:tr>
            </a:tbl>
          </a:graphicData>
        </a:graphic>
      </p:graphicFrame>
      <p:sp>
        <p:nvSpPr>
          <p:cNvPr id="6" name="Text Box 3"/>
          <p:cNvSpPr txBox="1">
            <a:spLocks noChangeArrowheads="1"/>
          </p:cNvSpPr>
          <p:nvPr/>
        </p:nvSpPr>
        <p:spPr bwMode="auto">
          <a:xfrm>
            <a:off x="2628908" y="4324353"/>
            <a:ext cx="5267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defTabSz="457200" eaLnBrk="1" hangingPunct="1">
              <a:spcBef>
                <a:spcPct val="0"/>
              </a:spcBef>
              <a:spcAft>
                <a:spcPts val="1200"/>
              </a:spcAft>
              <a:buFontTx/>
              <a:buNone/>
              <a:defRPr/>
            </a:pPr>
            <a:r>
              <a:rPr lang="en-US" sz="2400" b="1" dirty="0">
                <a:solidFill>
                  <a:prstClr val="black"/>
                </a:solidFill>
              </a:rPr>
              <a:t>Total Estimated Cost</a:t>
            </a:r>
            <a:r>
              <a:rPr lang="en-US" sz="2400" b="1" dirty="0" smtClean="0">
                <a:solidFill>
                  <a:prstClr val="black"/>
                </a:solidFill>
              </a:rPr>
              <a:t>:</a:t>
            </a:r>
            <a:r>
              <a:rPr lang="en-US" sz="2400" b="1" dirty="0">
                <a:solidFill>
                  <a:prstClr val="black"/>
                </a:solidFill>
              </a:rPr>
              <a:t> </a:t>
            </a:r>
            <a:r>
              <a:rPr lang="en-US" sz="2400" b="1" dirty="0" smtClean="0">
                <a:solidFill>
                  <a:prstClr val="black"/>
                </a:solidFill>
              </a:rPr>
              <a:t>   $9,795,000</a:t>
            </a:r>
            <a:endParaRPr lang="en-US" altLang="en-US" sz="2400" dirty="0" smtClean="0">
              <a:solidFill>
                <a:prstClr val="black"/>
              </a:solidFill>
              <a:latin typeface="Verdana" pitchFamily="34" charset="0"/>
            </a:endParaRPr>
          </a:p>
        </p:txBody>
      </p:sp>
    </p:spTree>
    <p:extLst>
      <p:ext uri="{BB962C8B-B14F-4D97-AF65-F5344CB8AC3E}">
        <p14:creationId xmlns:p14="http://schemas.microsoft.com/office/powerpoint/2010/main" val="3994567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9" y="427103"/>
            <a:ext cx="5806793" cy="804553"/>
          </a:xfrm>
        </p:spPr>
        <p:txBody>
          <a:bodyPr>
            <a:normAutofit/>
          </a:bodyPr>
          <a:lstStyle/>
          <a:p>
            <a:pPr algn="l"/>
            <a:r>
              <a:rPr lang="en-US" sz="3600" dirty="0" smtClean="0">
                <a:latin typeface="Avenir Heavy"/>
                <a:cs typeface="Avenir Heavy"/>
              </a:rPr>
              <a:t>City Fiscal Responsibility</a:t>
            </a:r>
            <a:endParaRPr lang="en-US" sz="3600" dirty="0">
              <a:latin typeface="Avenir Heavy"/>
              <a:cs typeface="Avenir Heavy"/>
            </a:endParaRPr>
          </a:p>
        </p:txBody>
      </p:sp>
      <p:sp>
        <p:nvSpPr>
          <p:cNvPr id="3" name="Subtitle 2"/>
          <p:cNvSpPr>
            <a:spLocks noGrp="1"/>
          </p:cNvSpPr>
          <p:nvPr>
            <p:ph type="subTitle" idx="1"/>
          </p:nvPr>
        </p:nvSpPr>
        <p:spPr>
          <a:xfrm>
            <a:off x="2552849" y="1347033"/>
            <a:ext cx="5806793" cy="3440098"/>
          </a:xfrm>
        </p:spPr>
        <p:txBody>
          <a:bodyPr>
            <a:normAutofit lnSpcReduction="10000"/>
          </a:bodyPr>
          <a:lstStyle/>
          <a:p>
            <a:pPr algn="l"/>
            <a:r>
              <a:rPr lang="en-US" sz="2400" dirty="0" smtClean="0">
                <a:solidFill>
                  <a:srgbClr val="000000"/>
                </a:solidFill>
                <a:latin typeface="Avenir Light"/>
                <a:cs typeface="Avenir Light"/>
              </a:rPr>
              <a:t>City funding:</a:t>
            </a:r>
          </a:p>
          <a:p>
            <a:pPr marL="457200" indent="-457200" algn="l">
              <a:buFont typeface="Arial" pitchFamily="34" charset="0"/>
              <a:buChar char="•"/>
            </a:pPr>
            <a:r>
              <a:rPr lang="en-US" sz="2400" dirty="0" smtClean="0">
                <a:solidFill>
                  <a:srgbClr val="000000"/>
                </a:solidFill>
                <a:latin typeface="Avenir Light"/>
                <a:cs typeface="Avenir Light"/>
              </a:rPr>
              <a:t>$911,849</a:t>
            </a:r>
          </a:p>
          <a:p>
            <a:pPr marL="457200" indent="-457200" algn="l">
              <a:buFont typeface="Arial" pitchFamily="34" charset="0"/>
              <a:buChar char="•"/>
            </a:pPr>
            <a:r>
              <a:rPr lang="en-US" sz="2400" dirty="0" smtClean="0">
                <a:solidFill>
                  <a:srgbClr val="000000"/>
                </a:solidFill>
                <a:latin typeface="Avenir Light"/>
                <a:cs typeface="Avenir Light"/>
              </a:rPr>
              <a:t>Reflects proportion of project signal ownership between State and City (21% of 20% local match)</a:t>
            </a:r>
          </a:p>
          <a:p>
            <a:pPr marL="457200" indent="-457200" algn="l">
              <a:buFont typeface="Arial" pitchFamily="34" charset="0"/>
              <a:buChar char="•"/>
            </a:pPr>
            <a:r>
              <a:rPr lang="en-US" sz="2400" dirty="0" smtClean="0">
                <a:solidFill>
                  <a:srgbClr val="000000"/>
                </a:solidFill>
                <a:latin typeface="Avenir Light"/>
                <a:cs typeface="Avenir Light"/>
              </a:rPr>
              <a:t>City responsibility of payment is due upon completion of project</a:t>
            </a:r>
          </a:p>
          <a:p>
            <a:pPr marL="457200" indent="-457200" algn="l">
              <a:buFont typeface="Arial" pitchFamily="34" charset="0"/>
              <a:buChar char="•"/>
            </a:pPr>
            <a:r>
              <a:rPr lang="en-US" sz="2400" dirty="0" smtClean="0">
                <a:solidFill>
                  <a:srgbClr val="000000"/>
                </a:solidFill>
                <a:latin typeface="Avenir Light"/>
                <a:cs typeface="Avenir Light"/>
              </a:rPr>
              <a:t>Milestone is estimated to be 5 years from now</a:t>
            </a:r>
          </a:p>
          <a:p>
            <a:pPr marL="457200" indent="-457200" algn="l">
              <a:buFont typeface="Arial" pitchFamily="34" charset="0"/>
              <a:buChar char="•"/>
            </a:pPr>
            <a:endParaRPr lang="en-US" sz="2800" dirty="0" smtClean="0">
              <a:latin typeface="Avenir Light"/>
              <a:cs typeface="Avenir Light"/>
            </a:endParaRPr>
          </a:p>
          <a:p>
            <a:pPr marL="457200" indent="-457200" algn="l">
              <a:buFont typeface="Arial" pitchFamily="34" charset="0"/>
              <a:buChar char="•"/>
            </a:pPr>
            <a:endParaRPr lang="en-US" sz="2800" dirty="0" smtClean="0">
              <a:latin typeface="Avenir Light"/>
              <a:cs typeface="Avenir Light"/>
            </a:endParaRPr>
          </a:p>
        </p:txBody>
      </p:sp>
    </p:spTree>
    <p:extLst>
      <p:ext uri="{BB962C8B-B14F-4D97-AF65-F5344CB8AC3E}">
        <p14:creationId xmlns:p14="http://schemas.microsoft.com/office/powerpoint/2010/main" val="1571252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6649" y="427103"/>
            <a:ext cx="5806793" cy="804553"/>
          </a:xfrm>
        </p:spPr>
        <p:txBody>
          <a:bodyPr>
            <a:normAutofit/>
          </a:bodyPr>
          <a:lstStyle/>
          <a:p>
            <a:pPr algn="l"/>
            <a:r>
              <a:rPr lang="en-US" sz="3600" dirty="0" smtClean="0">
                <a:latin typeface="Avenir Heavy"/>
                <a:cs typeface="Avenir Heavy"/>
              </a:rPr>
              <a:t>Recommendation</a:t>
            </a:r>
            <a:endParaRPr lang="en-US" sz="3600" dirty="0">
              <a:latin typeface="Avenir Heavy"/>
              <a:cs typeface="Avenir Heavy"/>
            </a:endParaRPr>
          </a:p>
        </p:txBody>
      </p:sp>
      <p:sp>
        <p:nvSpPr>
          <p:cNvPr id="3" name="Subtitle 2"/>
          <p:cNvSpPr>
            <a:spLocks noGrp="1"/>
          </p:cNvSpPr>
          <p:nvPr>
            <p:ph type="subTitle" idx="1"/>
          </p:nvPr>
        </p:nvSpPr>
        <p:spPr>
          <a:xfrm>
            <a:off x="2552849" y="1347036"/>
            <a:ext cx="5806793" cy="2796343"/>
          </a:xfrm>
        </p:spPr>
        <p:txBody>
          <a:bodyPr>
            <a:normAutofit/>
          </a:bodyPr>
          <a:lstStyle/>
          <a:p>
            <a:pPr algn="l"/>
            <a:r>
              <a:rPr lang="en-US" sz="2400" dirty="0" smtClean="0">
                <a:solidFill>
                  <a:srgbClr val="000000"/>
                </a:solidFill>
                <a:latin typeface="Avenir Light"/>
                <a:cs typeface="Avenir Light"/>
              </a:rPr>
              <a:t>City Council approve the Municipal Agreement between NCDOT and the City of Greenville for the implementation of the traffic signal upgrade</a:t>
            </a:r>
            <a:endParaRPr lang="en-US" sz="2800" dirty="0" smtClean="0">
              <a:latin typeface="Avenir Light"/>
              <a:cs typeface="Avenir Light"/>
            </a:endParaRPr>
          </a:p>
        </p:txBody>
      </p:sp>
    </p:spTree>
    <p:extLst>
      <p:ext uri="{BB962C8B-B14F-4D97-AF65-F5344CB8AC3E}">
        <p14:creationId xmlns:p14="http://schemas.microsoft.com/office/powerpoint/2010/main" val="2696694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558" y="1797908"/>
            <a:ext cx="5806793" cy="549521"/>
          </a:xfrm>
        </p:spPr>
        <p:txBody>
          <a:bodyPr>
            <a:normAutofit fontScale="90000"/>
          </a:bodyPr>
          <a:lstStyle/>
          <a:p>
            <a:pPr algn="l"/>
            <a:r>
              <a:rPr lang="en-US" sz="3600" dirty="0" smtClean="0">
                <a:latin typeface="Avenir Heavy"/>
                <a:cs typeface="Avenir Heavy"/>
              </a:rPr>
              <a:t>Item 14:</a:t>
            </a:r>
            <a:endParaRPr lang="en-US" sz="3600" dirty="0">
              <a:latin typeface="Avenir Heavy"/>
              <a:cs typeface="Avenir Heavy"/>
            </a:endParaRPr>
          </a:p>
        </p:txBody>
      </p:sp>
      <p:sp>
        <p:nvSpPr>
          <p:cNvPr id="3" name="Subtitle 2"/>
          <p:cNvSpPr>
            <a:spLocks noGrp="1"/>
          </p:cNvSpPr>
          <p:nvPr>
            <p:ph type="subTitle" idx="1"/>
          </p:nvPr>
        </p:nvSpPr>
        <p:spPr>
          <a:xfrm>
            <a:off x="2406726" y="2309185"/>
            <a:ext cx="6252156" cy="1243411"/>
          </a:xfrm>
        </p:spPr>
        <p:txBody>
          <a:bodyPr>
            <a:normAutofit/>
          </a:bodyPr>
          <a:lstStyle/>
          <a:p>
            <a:pPr algn="l"/>
            <a:r>
              <a:rPr lang="en-US" sz="2800" dirty="0" smtClean="0">
                <a:solidFill>
                  <a:srgbClr val="1F5B42"/>
                </a:solidFill>
                <a:latin typeface="Avenir Light"/>
                <a:cs typeface="Avenir Light"/>
              </a:rPr>
              <a:t>Contract award for the FY 2018 </a:t>
            </a:r>
            <a:r>
              <a:rPr lang="en-US" sz="2800" dirty="0" err="1" smtClean="0">
                <a:solidFill>
                  <a:srgbClr val="1F5B42"/>
                </a:solidFill>
                <a:latin typeface="Avenir Light"/>
                <a:cs typeface="Avenir Light"/>
              </a:rPr>
              <a:t>Stormwater</a:t>
            </a:r>
            <a:r>
              <a:rPr lang="en-US" sz="2800" dirty="0" smtClean="0">
                <a:solidFill>
                  <a:srgbClr val="1F5B42"/>
                </a:solidFill>
                <a:latin typeface="Avenir Light"/>
                <a:cs typeface="Avenir Light"/>
              </a:rPr>
              <a:t> Pipe Repair Project</a:t>
            </a:r>
            <a:endParaRPr lang="en-US" sz="2800" dirty="0">
              <a:solidFill>
                <a:srgbClr val="1F5B42"/>
              </a:solidFill>
              <a:latin typeface="Avenir Light"/>
              <a:cs typeface="Avenir Light"/>
            </a:endParaRPr>
          </a:p>
        </p:txBody>
      </p:sp>
    </p:spTree>
    <p:extLst>
      <p:ext uri="{BB962C8B-B14F-4D97-AF65-F5344CB8AC3E}">
        <p14:creationId xmlns:p14="http://schemas.microsoft.com/office/powerpoint/2010/main" val="4276647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15400" y="895266"/>
            <a:ext cx="2407232" cy="10826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200" dirty="0">
              <a:solidFill>
                <a:prstClr val="black"/>
              </a:solidFill>
              <a:latin typeface="Avenir Heavy"/>
              <a:cs typeface="Avenir Heavy"/>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655" y="378675"/>
            <a:ext cx="5914682" cy="4764826"/>
          </a:xfrm>
          <a:prstGeom prst="rect">
            <a:avLst/>
          </a:prstGeom>
        </p:spPr>
      </p:pic>
      <p:sp>
        <p:nvSpPr>
          <p:cNvPr id="4" name="Rectangle 3"/>
          <p:cNvSpPr/>
          <p:nvPr/>
        </p:nvSpPr>
        <p:spPr>
          <a:xfrm>
            <a:off x="3935614" y="-58740"/>
            <a:ext cx="2645357" cy="523220"/>
          </a:xfrm>
          <a:prstGeom prst="rect">
            <a:avLst/>
          </a:prstGeom>
        </p:spPr>
        <p:txBody>
          <a:bodyPr wrap="none">
            <a:spAutoFit/>
          </a:bodyPr>
          <a:lstStyle/>
          <a:p>
            <a:pPr algn="ctr"/>
            <a:r>
              <a:rPr lang="en-US" sz="2800" dirty="0">
                <a:solidFill>
                  <a:prstClr val="black"/>
                </a:solidFill>
                <a:latin typeface="Avenir Heavy"/>
                <a:cs typeface="Avenir Heavy"/>
              </a:rPr>
              <a:t>Overview Map</a:t>
            </a:r>
          </a:p>
        </p:txBody>
      </p:sp>
    </p:spTree>
    <p:extLst>
      <p:ext uri="{BB962C8B-B14F-4D97-AF65-F5344CB8AC3E}">
        <p14:creationId xmlns:p14="http://schemas.microsoft.com/office/powerpoint/2010/main" val="830036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29042" y="1090038"/>
            <a:ext cx="2358011" cy="928667"/>
          </a:xfrm>
        </p:spPr>
        <p:txBody>
          <a:bodyPr>
            <a:normAutofit fontScale="90000"/>
          </a:bodyPr>
          <a:lstStyle/>
          <a:p>
            <a:r>
              <a:rPr lang="en-US" sz="3200" dirty="0">
                <a:latin typeface="Avenir Heavy"/>
                <a:cs typeface="Avenir Heavy"/>
              </a:rPr>
              <a:t>Typical Condition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046" y="2462777"/>
            <a:ext cx="3525007" cy="1974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202" y="2960352"/>
            <a:ext cx="2625746" cy="1476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334000" y="756888"/>
            <a:ext cx="3799055" cy="2128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1166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768846" y="1648805"/>
            <a:ext cx="2891153" cy="2879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37698" y="2265549"/>
            <a:ext cx="1943636" cy="2390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335604" y="757197"/>
            <a:ext cx="3812598" cy="2135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1"/>
          <p:cNvSpPr>
            <a:spLocks noGrp="1"/>
          </p:cNvSpPr>
          <p:nvPr>
            <p:ph type="ctrTitle"/>
          </p:nvPr>
        </p:nvSpPr>
        <p:spPr>
          <a:xfrm>
            <a:off x="6243698" y="642939"/>
            <a:ext cx="2318837" cy="867670"/>
          </a:xfrm>
        </p:spPr>
        <p:txBody>
          <a:bodyPr>
            <a:normAutofit fontScale="90000"/>
          </a:bodyPr>
          <a:lstStyle/>
          <a:p>
            <a:r>
              <a:rPr lang="en-US" sz="3200" dirty="0">
                <a:latin typeface="Avenir Heavy"/>
                <a:cs typeface="Avenir Heavy"/>
              </a:rPr>
              <a:t>Typical Condition</a:t>
            </a:r>
          </a:p>
        </p:txBody>
      </p:sp>
    </p:spTree>
    <p:extLst>
      <p:ext uri="{BB962C8B-B14F-4D97-AF65-F5344CB8AC3E}">
        <p14:creationId xmlns:p14="http://schemas.microsoft.com/office/powerpoint/2010/main" val="3747810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80142"/>
            <a:ext cx="2237988" cy="818863"/>
          </a:xfrm>
        </p:spPr>
        <p:txBody>
          <a:bodyPr>
            <a:normAutofit fontScale="90000"/>
          </a:bodyPr>
          <a:lstStyle/>
          <a:p>
            <a:r>
              <a:rPr lang="en-US" sz="3600" dirty="0">
                <a:solidFill>
                  <a:schemeClr val="bg1"/>
                </a:solidFill>
                <a:latin typeface="Avenir Heavy"/>
                <a:cs typeface="Avenir Heavy"/>
              </a:rPr>
              <a:t>Hooker Road</a:t>
            </a:r>
          </a:p>
        </p:txBody>
      </p:sp>
      <p:sp>
        <p:nvSpPr>
          <p:cNvPr id="8" name="Subtitle 2"/>
          <p:cNvSpPr txBox="1">
            <a:spLocks/>
          </p:cNvSpPr>
          <p:nvPr/>
        </p:nvSpPr>
        <p:spPr>
          <a:xfrm>
            <a:off x="-27082" y="1393970"/>
            <a:ext cx="2202903" cy="96851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Replace 1150’ of RCP in kind</a:t>
            </a:r>
          </a:p>
        </p:txBody>
      </p:sp>
      <p:sp>
        <p:nvSpPr>
          <p:cNvPr id="9" name="Subtitle 2"/>
          <p:cNvSpPr txBox="1">
            <a:spLocks/>
          </p:cNvSpPr>
          <p:nvPr/>
        </p:nvSpPr>
        <p:spPr>
          <a:xfrm>
            <a:off x="2" y="2787052"/>
            <a:ext cx="2237988" cy="428306"/>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Joint separation</a:t>
            </a:r>
          </a:p>
        </p:txBody>
      </p:sp>
      <p:sp>
        <p:nvSpPr>
          <p:cNvPr id="13" name="Subtitle 2"/>
          <p:cNvSpPr txBox="1">
            <a:spLocks/>
          </p:cNvSpPr>
          <p:nvPr/>
        </p:nvSpPr>
        <p:spPr>
          <a:xfrm>
            <a:off x="1" y="2353904"/>
            <a:ext cx="2237988" cy="369811"/>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City ROW</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989" y="8502"/>
            <a:ext cx="6439888" cy="5147160"/>
          </a:xfrm>
          <a:prstGeom prst="rect">
            <a:avLst/>
          </a:prstGeom>
        </p:spPr>
      </p:pic>
    </p:spTree>
    <p:extLst>
      <p:ext uri="{BB962C8B-B14F-4D97-AF65-F5344CB8AC3E}">
        <p14:creationId xmlns:p14="http://schemas.microsoft.com/office/powerpoint/2010/main" val="11359528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667820"/>
            <a:ext cx="2220226" cy="1115483"/>
          </a:xfrm>
        </p:spPr>
        <p:txBody>
          <a:bodyPr>
            <a:normAutofit fontScale="90000"/>
          </a:bodyPr>
          <a:lstStyle/>
          <a:p>
            <a:r>
              <a:rPr lang="en-US" sz="3600" dirty="0">
                <a:solidFill>
                  <a:srgbClr val="FFFFFF"/>
                </a:solidFill>
                <a:latin typeface="Avenir Heavy"/>
                <a:cs typeface="Avenir Heavy"/>
              </a:rPr>
              <a:t>2201 Jefferson Drive</a:t>
            </a:r>
          </a:p>
        </p:txBody>
      </p:sp>
      <p:sp>
        <p:nvSpPr>
          <p:cNvPr id="9" name="Subtitle 2"/>
          <p:cNvSpPr txBox="1">
            <a:spLocks/>
          </p:cNvSpPr>
          <p:nvPr/>
        </p:nvSpPr>
        <p:spPr>
          <a:xfrm>
            <a:off x="6" y="3109587"/>
            <a:ext cx="2220227" cy="66724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Joint separation and box failing</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233" y="-3067"/>
            <a:ext cx="6496213" cy="5124249"/>
          </a:xfrm>
          <a:prstGeom prst="rect">
            <a:avLst/>
          </a:prstGeom>
        </p:spPr>
      </p:pic>
      <p:sp>
        <p:nvSpPr>
          <p:cNvPr id="17" name="Subtitle 2"/>
          <p:cNvSpPr txBox="1">
            <a:spLocks/>
          </p:cNvSpPr>
          <p:nvPr/>
        </p:nvSpPr>
        <p:spPr>
          <a:xfrm>
            <a:off x="1" y="1986230"/>
            <a:ext cx="2220226" cy="8373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dirty="0">
                <a:solidFill>
                  <a:srgbClr val="FFFFFF"/>
                </a:solidFill>
                <a:latin typeface="Avenir Light"/>
                <a:cs typeface="Avenir Light"/>
              </a:rPr>
              <a:t>Relocate from private property to City ROW</a:t>
            </a:r>
          </a:p>
        </p:txBody>
      </p:sp>
      <p:pic>
        <p:nvPicPr>
          <p:cNvPr id="1026" name="Picture 2" descr="Image result for cavity above pipe causes sinkho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863" y="2859118"/>
            <a:ext cx="3180196" cy="73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114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8529"/>
            <a:ext cx="2220226" cy="588818"/>
          </a:xfrm>
        </p:spPr>
        <p:txBody>
          <a:bodyPr>
            <a:normAutofit fontScale="90000"/>
          </a:bodyPr>
          <a:lstStyle/>
          <a:p>
            <a:r>
              <a:rPr lang="en-US" sz="3200" dirty="0">
                <a:solidFill>
                  <a:srgbClr val="FFFFFF"/>
                </a:solidFill>
                <a:latin typeface="Avenir Heavy"/>
                <a:cs typeface="Avenir Heavy"/>
              </a:rPr>
              <a:t>Brook Hollow</a:t>
            </a:r>
          </a:p>
        </p:txBody>
      </p:sp>
      <p:sp>
        <p:nvSpPr>
          <p:cNvPr id="9" name="Subtitle 2"/>
          <p:cNvSpPr txBox="1">
            <a:spLocks/>
          </p:cNvSpPr>
          <p:nvPr/>
        </p:nvSpPr>
        <p:spPr>
          <a:xfrm>
            <a:off x="0" y="2812709"/>
            <a:ext cx="2220226" cy="66724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Joint separation and settlement</a:t>
            </a:r>
          </a:p>
        </p:txBody>
      </p:sp>
      <p:sp>
        <p:nvSpPr>
          <p:cNvPr id="17" name="Subtitle 2"/>
          <p:cNvSpPr txBox="1">
            <a:spLocks/>
          </p:cNvSpPr>
          <p:nvPr/>
        </p:nvSpPr>
        <p:spPr>
          <a:xfrm>
            <a:off x="0" y="1267838"/>
            <a:ext cx="2220226" cy="53105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Joint Repair</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274" y="-7626"/>
            <a:ext cx="6349846" cy="5077169"/>
          </a:xfrm>
          <a:prstGeom prst="rect">
            <a:avLst/>
          </a:prstGeom>
        </p:spPr>
      </p:pic>
      <p:sp>
        <p:nvSpPr>
          <p:cNvPr id="19" name="Subtitle 2"/>
          <p:cNvSpPr txBox="1">
            <a:spLocks/>
          </p:cNvSpPr>
          <p:nvPr/>
        </p:nvSpPr>
        <p:spPr>
          <a:xfrm>
            <a:off x="0" y="1897558"/>
            <a:ext cx="2220226" cy="66919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dirty="0">
                <a:solidFill>
                  <a:srgbClr val="FFFFFF"/>
                </a:solidFill>
                <a:latin typeface="Avenir Light"/>
                <a:cs typeface="Avenir Light"/>
              </a:rPr>
              <a:t>SW pipe initially installed  ~2007</a:t>
            </a:r>
          </a:p>
        </p:txBody>
      </p:sp>
    </p:spTree>
    <p:extLst>
      <p:ext uri="{BB962C8B-B14F-4D97-AF65-F5344CB8AC3E}">
        <p14:creationId xmlns:p14="http://schemas.microsoft.com/office/powerpoint/2010/main" val="257748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4" y="740179"/>
            <a:ext cx="2216577" cy="234116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prstClr val="white"/>
                </a:solidFill>
                <a:latin typeface="Avenir Heavy"/>
                <a:cs typeface="Avenir Heavy"/>
              </a:rPr>
              <a:t>Aerial Map</a:t>
            </a:r>
          </a:p>
          <a:p>
            <a:r>
              <a:rPr lang="en-US" sz="2400" b="1" dirty="0">
                <a:solidFill>
                  <a:prstClr val="white"/>
                </a:solidFill>
                <a:latin typeface="Avenir Heavy"/>
                <a:cs typeface="Avenir Heavy"/>
              </a:rPr>
              <a:t>(2016)</a:t>
            </a:r>
          </a:p>
          <a:p>
            <a:endParaRPr lang="en-US" sz="2400" b="1" dirty="0">
              <a:solidFill>
                <a:prstClr val="white"/>
              </a:solidFill>
              <a:latin typeface="Avenir Heavy"/>
              <a:cs typeface="Avenir Heavy"/>
            </a:endParaRPr>
          </a:p>
          <a:p>
            <a:endParaRPr lang="en-US" sz="2400" b="1" dirty="0">
              <a:solidFill>
                <a:prstClr val="white"/>
              </a:solidFill>
              <a:latin typeface="Avenir Heavy"/>
              <a:cs typeface="Avenir Heavy"/>
            </a:endParaRPr>
          </a:p>
          <a:p>
            <a:r>
              <a:rPr lang="en-US" sz="2400" b="1" dirty="0">
                <a:solidFill>
                  <a:prstClr val="white"/>
                </a:solidFill>
                <a:latin typeface="Avenir Heavy"/>
                <a:cs typeface="Avenir Heavy"/>
              </a:rPr>
              <a:t>1119 W 5</a:t>
            </a:r>
            <a:r>
              <a:rPr lang="en-US" sz="2400" b="1" baseline="30000" dirty="0">
                <a:solidFill>
                  <a:prstClr val="white"/>
                </a:solidFill>
                <a:latin typeface="Avenir Heavy"/>
                <a:cs typeface="Avenir Heavy"/>
              </a:rPr>
              <a:t>th</a:t>
            </a:r>
            <a:r>
              <a:rPr lang="en-US" sz="2400" b="1" dirty="0">
                <a:solidFill>
                  <a:prstClr val="white"/>
                </a:solidFill>
                <a:latin typeface="Avenir Heavy"/>
                <a:cs typeface="Avenir Heavy"/>
              </a:rPr>
              <a:t> St.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581" y="642938"/>
            <a:ext cx="6429375" cy="3857625"/>
          </a:xfrm>
          <a:prstGeom prst="rect">
            <a:avLst/>
          </a:prstGeom>
        </p:spPr>
      </p:pic>
    </p:spTree>
    <p:extLst>
      <p:ext uri="{BB962C8B-B14F-4D97-AF65-F5344CB8AC3E}">
        <p14:creationId xmlns:p14="http://schemas.microsoft.com/office/powerpoint/2010/main" val="17167748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9229"/>
            <a:ext cx="2202464" cy="1149583"/>
          </a:xfrm>
        </p:spPr>
        <p:txBody>
          <a:bodyPr>
            <a:noAutofit/>
          </a:bodyPr>
          <a:lstStyle/>
          <a:p>
            <a:r>
              <a:rPr lang="en-US" sz="3200" dirty="0">
                <a:solidFill>
                  <a:srgbClr val="FFFFFF"/>
                </a:solidFill>
                <a:latin typeface="Avenir Heavy"/>
                <a:cs typeface="Avenir Heavy"/>
              </a:rPr>
              <a:t>1502 SE Greenville Blvd</a:t>
            </a:r>
          </a:p>
        </p:txBody>
      </p:sp>
      <p:sp>
        <p:nvSpPr>
          <p:cNvPr id="9" name="Subtitle 2"/>
          <p:cNvSpPr txBox="1">
            <a:spLocks/>
          </p:cNvSpPr>
          <p:nvPr/>
        </p:nvSpPr>
        <p:spPr>
          <a:xfrm>
            <a:off x="0" y="3214591"/>
            <a:ext cx="2202464" cy="667247"/>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dirty="0">
                <a:solidFill>
                  <a:srgbClr val="FFFFFF"/>
                </a:solidFill>
                <a:latin typeface="Avenir Light"/>
                <a:cs typeface="Avenir Light"/>
              </a:rPr>
              <a:t>Bottom of pipe is rusted out</a:t>
            </a:r>
          </a:p>
        </p:txBody>
      </p:sp>
      <p:sp>
        <p:nvSpPr>
          <p:cNvPr id="17" name="Subtitle 2"/>
          <p:cNvSpPr txBox="1">
            <a:spLocks/>
          </p:cNvSpPr>
          <p:nvPr/>
        </p:nvSpPr>
        <p:spPr>
          <a:xfrm>
            <a:off x="0" y="1781707"/>
            <a:ext cx="2202464" cy="60618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rgbClr val="FFFFFF"/>
                </a:solidFill>
                <a:latin typeface="Avenir Light"/>
                <a:cs typeface="Avenir Light"/>
              </a:rPr>
              <a:t>Adjacent to home foundation</a:t>
            </a:r>
            <a:r>
              <a:rPr lang="en-US" sz="2000" dirty="0">
                <a:solidFill>
                  <a:prstClr val="black">
                    <a:tint val="75000"/>
                  </a:prstClr>
                </a:solidFill>
                <a:latin typeface="Avenir Light"/>
                <a:cs typeface="Avenir Light"/>
              </a:rPr>
              <a:t> </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517" y="5081"/>
            <a:ext cx="6423647" cy="5148633"/>
          </a:xfrm>
          <a:prstGeom prst="rect">
            <a:avLst/>
          </a:prstGeom>
        </p:spPr>
      </p:pic>
      <p:sp>
        <p:nvSpPr>
          <p:cNvPr id="24" name="Subtitle 2"/>
          <p:cNvSpPr txBox="1">
            <a:spLocks/>
          </p:cNvSpPr>
          <p:nvPr/>
        </p:nvSpPr>
        <p:spPr>
          <a:xfrm>
            <a:off x="0" y="2473161"/>
            <a:ext cx="2202464" cy="85936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00" dirty="0">
                <a:solidFill>
                  <a:srgbClr val="FFFFFF"/>
                </a:solidFill>
                <a:latin typeface="Avenir Light"/>
                <a:cs typeface="Avenir Light"/>
              </a:rPr>
              <a:t>Relocate to private property line</a:t>
            </a:r>
          </a:p>
        </p:txBody>
      </p:sp>
    </p:spTree>
    <p:extLst>
      <p:ext uri="{BB962C8B-B14F-4D97-AF65-F5344CB8AC3E}">
        <p14:creationId xmlns:p14="http://schemas.microsoft.com/office/powerpoint/2010/main" val="768686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 y="415666"/>
            <a:ext cx="2211345" cy="588818"/>
          </a:xfrm>
        </p:spPr>
        <p:txBody>
          <a:bodyPr>
            <a:normAutofit fontScale="90000"/>
          </a:bodyPr>
          <a:lstStyle/>
          <a:p>
            <a:r>
              <a:rPr lang="en-US" sz="3200" dirty="0">
                <a:solidFill>
                  <a:srgbClr val="FFFFFF"/>
                </a:solidFill>
                <a:latin typeface="Avenir Heavy"/>
                <a:cs typeface="Avenir Heavy"/>
              </a:rPr>
              <a:t>Willow Run</a:t>
            </a:r>
          </a:p>
        </p:txBody>
      </p:sp>
      <p:sp>
        <p:nvSpPr>
          <p:cNvPr id="9" name="Subtitle 2"/>
          <p:cNvSpPr txBox="1">
            <a:spLocks/>
          </p:cNvSpPr>
          <p:nvPr/>
        </p:nvSpPr>
        <p:spPr>
          <a:xfrm>
            <a:off x="6" y="3180022"/>
            <a:ext cx="2211345" cy="4899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solidFill>
                  <a:srgbClr val="FFFFFF"/>
                </a:solidFill>
                <a:latin typeface="Avenir Light"/>
                <a:cs typeface="Avenir Light"/>
              </a:rPr>
              <a:t>Joint separation</a:t>
            </a:r>
          </a:p>
          <a:p>
            <a:r>
              <a:rPr lang="en-US" sz="1600" dirty="0">
                <a:solidFill>
                  <a:srgbClr val="FFFFFF"/>
                </a:solidFill>
                <a:latin typeface="Avenir Light"/>
                <a:cs typeface="Avenir Light"/>
              </a:rPr>
              <a:t>Pipe – 20yrs old</a:t>
            </a:r>
          </a:p>
        </p:txBody>
      </p:sp>
      <p:sp>
        <p:nvSpPr>
          <p:cNvPr id="17" name="Subtitle 2"/>
          <p:cNvSpPr txBox="1">
            <a:spLocks/>
          </p:cNvSpPr>
          <p:nvPr/>
        </p:nvSpPr>
        <p:spPr>
          <a:xfrm>
            <a:off x="6" y="1191360"/>
            <a:ext cx="2211345" cy="97374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Replace 60’ CMP with RCP in kind</a:t>
            </a:r>
          </a:p>
        </p:txBody>
      </p:sp>
      <p:sp>
        <p:nvSpPr>
          <p:cNvPr id="19" name="Subtitle 2"/>
          <p:cNvSpPr txBox="1">
            <a:spLocks/>
          </p:cNvSpPr>
          <p:nvPr/>
        </p:nvSpPr>
        <p:spPr>
          <a:xfrm>
            <a:off x="6" y="2513076"/>
            <a:ext cx="2211345" cy="574456"/>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Private property and City ROW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393" y="1527"/>
            <a:ext cx="6358268" cy="5128276"/>
          </a:xfrm>
          <a:prstGeom prst="rect">
            <a:avLst/>
          </a:prstGeom>
        </p:spPr>
      </p:pic>
    </p:spTree>
    <p:extLst>
      <p:ext uri="{BB962C8B-B14F-4D97-AF65-F5344CB8AC3E}">
        <p14:creationId xmlns:p14="http://schemas.microsoft.com/office/powerpoint/2010/main" val="27720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3925"/>
            <a:ext cx="2220226" cy="1082682"/>
          </a:xfrm>
        </p:spPr>
        <p:txBody>
          <a:bodyPr>
            <a:noAutofit/>
          </a:bodyPr>
          <a:lstStyle/>
          <a:p>
            <a:r>
              <a:rPr lang="en-US" sz="3200" dirty="0">
                <a:solidFill>
                  <a:srgbClr val="FFFFFF"/>
                </a:solidFill>
                <a:latin typeface="Avenir Heavy"/>
                <a:cs typeface="Avenir Heavy"/>
              </a:rPr>
              <a:t>308 Greenfield Blvd</a:t>
            </a:r>
          </a:p>
        </p:txBody>
      </p:sp>
      <p:sp>
        <p:nvSpPr>
          <p:cNvPr id="9" name="Subtitle 2"/>
          <p:cNvSpPr txBox="1">
            <a:spLocks/>
          </p:cNvSpPr>
          <p:nvPr/>
        </p:nvSpPr>
        <p:spPr>
          <a:xfrm>
            <a:off x="0" y="3168259"/>
            <a:ext cx="2220226" cy="393557"/>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Pipe rusted out</a:t>
            </a:r>
          </a:p>
        </p:txBody>
      </p:sp>
      <p:sp>
        <p:nvSpPr>
          <p:cNvPr id="17" name="Subtitle 2"/>
          <p:cNvSpPr txBox="1">
            <a:spLocks/>
          </p:cNvSpPr>
          <p:nvPr/>
        </p:nvSpPr>
        <p:spPr>
          <a:xfrm>
            <a:off x="0" y="1712533"/>
            <a:ext cx="2220226" cy="69207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dirty="0">
                <a:solidFill>
                  <a:srgbClr val="FFFFFF"/>
                </a:solidFill>
                <a:latin typeface="Avenir Light"/>
                <a:cs typeface="Avenir Light"/>
              </a:rPr>
              <a:t>Upsize system and raise outlet</a:t>
            </a:r>
          </a:p>
        </p:txBody>
      </p:sp>
      <p:sp>
        <p:nvSpPr>
          <p:cNvPr id="19" name="Subtitle 2"/>
          <p:cNvSpPr txBox="1">
            <a:spLocks/>
          </p:cNvSpPr>
          <p:nvPr/>
        </p:nvSpPr>
        <p:spPr>
          <a:xfrm>
            <a:off x="0" y="2640680"/>
            <a:ext cx="2220226" cy="381179"/>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Private property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226" y="32886"/>
            <a:ext cx="6476932" cy="5114154"/>
          </a:xfrm>
          <a:prstGeom prst="rect">
            <a:avLst/>
          </a:prstGeom>
        </p:spPr>
      </p:pic>
    </p:spTree>
    <p:extLst>
      <p:ext uri="{BB962C8B-B14F-4D97-AF65-F5344CB8AC3E}">
        <p14:creationId xmlns:p14="http://schemas.microsoft.com/office/powerpoint/2010/main" val="656398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 y="306280"/>
            <a:ext cx="2211345" cy="673316"/>
          </a:xfrm>
        </p:spPr>
        <p:txBody>
          <a:bodyPr>
            <a:normAutofit fontScale="90000"/>
          </a:bodyPr>
          <a:lstStyle/>
          <a:p>
            <a:r>
              <a:rPr lang="en-US" sz="3600" dirty="0" err="1">
                <a:solidFill>
                  <a:srgbClr val="FFFFFF"/>
                </a:solidFill>
                <a:latin typeface="Avenir Heavy"/>
                <a:cs typeface="Avenir Heavy"/>
              </a:rPr>
              <a:t>Wyneston</a:t>
            </a:r>
            <a:r>
              <a:rPr lang="en-US" sz="3600" dirty="0">
                <a:solidFill>
                  <a:srgbClr val="FFFFFF"/>
                </a:solidFill>
                <a:latin typeface="Avenir Heavy"/>
                <a:cs typeface="Avenir Heavy"/>
              </a:rPr>
              <a:t> Road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351" y="-14981"/>
            <a:ext cx="6446323" cy="5153403"/>
          </a:xfrm>
          <a:prstGeom prst="rect">
            <a:avLst/>
          </a:prstGeom>
        </p:spPr>
      </p:pic>
      <p:sp>
        <p:nvSpPr>
          <p:cNvPr id="7" name="Subtitle 2"/>
          <p:cNvSpPr>
            <a:spLocks noGrp="1"/>
          </p:cNvSpPr>
          <p:nvPr>
            <p:ph type="subTitle" idx="1"/>
          </p:nvPr>
        </p:nvSpPr>
        <p:spPr>
          <a:xfrm>
            <a:off x="6" y="1243617"/>
            <a:ext cx="2211345" cy="667247"/>
          </a:xfrm>
        </p:spPr>
        <p:txBody>
          <a:bodyPr>
            <a:normAutofit fontScale="85000" lnSpcReduction="10000"/>
          </a:bodyPr>
          <a:lstStyle/>
          <a:p>
            <a:r>
              <a:rPr lang="en-US" sz="2400" dirty="0">
                <a:solidFill>
                  <a:srgbClr val="FFFFFF"/>
                </a:solidFill>
                <a:latin typeface="Avenir Light"/>
                <a:cs typeface="Avenir Light"/>
              </a:rPr>
              <a:t>Replace pipe with 30-inch RCP</a:t>
            </a:r>
          </a:p>
        </p:txBody>
      </p:sp>
      <p:sp>
        <p:nvSpPr>
          <p:cNvPr id="8" name="Subtitle 2"/>
          <p:cNvSpPr txBox="1">
            <a:spLocks/>
          </p:cNvSpPr>
          <p:nvPr/>
        </p:nvSpPr>
        <p:spPr>
          <a:xfrm>
            <a:off x="6" y="2007804"/>
            <a:ext cx="2211345" cy="396535"/>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City ROW</a:t>
            </a:r>
          </a:p>
        </p:txBody>
      </p:sp>
      <p:sp>
        <p:nvSpPr>
          <p:cNvPr id="9" name="Subtitle 2"/>
          <p:cNvSpPr txBox="1">
            <a:spLocks/>
          </p:cNvSpPr>
          <p:nvPr/>
        </p:nvSpPr>
        <p:spPr>
          <a:xfrm>
            <a:off x="6" y="2598974"/>
            <a:ext cx="2211345" cy="42234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solidFill>
                  <a:srgbClr val="FFFFFF"/>
                </a:solidFill>
                <a:latin typeface="Avenir Light"/>
                <a:cs typeface="Avenir Light"/>
              </a:rPr>
              <a:t>Joint separation</a:t>
            </a:r>
          </a:p>
          <a:p>
            <a:r>
              <a:rPr lang="en-US" sz="1600" dirty="0">
                <a:solidFill>
                  <a:srgbClr val="FFFFFF"/>
                </a:solidFill>
                <a:latin typeface="Avenir Light"/>
                <a:cs typeface="Avenir Light"/>
              </a:rPr>
              <a:t>Pipe is 20+ </a:t>
            </a:r>
            <a:r>
              <a:rPr lang="en-US" sz="1600" dirty="0" err="1">
                <a:solidFill>
                  <a:srgbClr val="FFFFFF"/>
                </a:solidFill>
                <a:latin typeface="Avenir Light"/>
                <a:cs typeface="Avenir Light"/>
              </a:rPr>
              <a:t>yrs</a:t>
            </a:r>
            <a:r>
              <a:rPr lang="en-US" sz="1600" dirty="0">
                <a:solidFill>
                  <a:srgbClr val="FFFFFF"/>
                </a:solidFill>
                <a:latin typeface="Avenir Light"/>
                <a:cs typeface="Avenir Light"/>
              </a:rPr>
              <a:t> old</a:t>
            </a:r>
          </a:p>
        </p:txBody>
      </p:sp>
    </p:spTree>
    <p:extLst>
      <p:ext uri="{BB962C8B-B14F-4D97-AF65-F5344CB8AC3E}">
        <p14:creationId xmlns:p14="http://schemas.microsoft.com/office/powerpoint/2010/main" val="1368021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 y="306280"/>
            <a:ext cx="2229107" cy="673316"/>
          </a:xfrm>
        </p:spPr>
        <p:txBody>
          <a:bodyPr>
            <a:normAutofit fontScale="90000"/>
          </a:bodyPr>
          <a:lstStyle/>
          <a:p>
            <a:r>
              <a:rPr lang="en-US" sz="3600" dirty="0">
                <a:solidFill>
                  <a:srgbClr val="FFFFFF"/>
                </a:solidFill>
                <a:latin typeface="Avenir Heavy"/>
                <a:cs typeface="Avenir Heavy"/>
              </a:rPr>
              <a:t>Glasgow Lane</a:t>
            </a:r>
          </a:p>
        </p:txBody>
      </p:sp>
      <p:sp>
        <p:nvSpPr>
          <p:cNvPr id="8" name="Subtitle 2"/>
          <p:cNvSpPr txBox="1">
            <a:spLocks/>
          </p:cNvSpPr>
          <p:nvPr/>
        </p:nvSpPr>
        <p:spPr>
          <a:xfrm>
            <a:off x="6" y="1192752"/>
            <a:ext cx="2229107" cy="139433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dirty="0">
                <a:solidFill>
                  <a:srgbClr val="FFFFFF"/>
                </a:solidFill>
                <a:latin typeface="Avenir Light"/>
                <a:cs typeface="Avenir Light"/>
              </a:rPr>
              <a:t>Relocate: under accessory structure on private property to City ROW</a:t>
            </a:r>
          </a:p>
        </p:txBody>
      </p:sp>
      <p:sp>
        <p:nvSpPr>
          <p:cNvPr id="9" name="Subtitle 2"/>
          <p:cNvSpPr txBox="1">
            <a:spLocks/>
          </p:cNvSpPr>
          <p:nvPr/>
        </p:nvSpPr>
        <p:spPr>
          <a:xfrm>
            <a:off x="6" y="3106443"/>
            <a:ext cx="2229107" cy="667247"/>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200" dirty="0">
                <a:solidFill>
                  <a:srgbClr val="FFFFFF"/>
                </a:solidFill>
                <a:latin typeface="Avenir Light"/>
                <a:cs typeface="Avenir Light"/>
              </a:rPr>
              <a:t>Joint separation and box failure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108" y="13408"/>
            <a:ext cx="6443718" cy="5056058"/>
          </a:xfrm>
          <a:prstGeom prst="rect">
            <a:avLst/>
          </a:prstGeom>
        </p:spPr>
      </p:pic>
    </p:spTree>
    <p:extLst>
      <p:ext uri="{BB962C8B-B14F-4D97-AF65-F5344CB8AC3E}">
        <p14:creationId xmlns:p14="http://schemas.microsoft.com/office/powerpoint/2010/main" val="11999855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9069"/>
            <a:ext cx="2220226" cy="673316"/>
          </a:xfrm>
        </p:spPr>
        <p:txBody>
          <a:bodyPr>
            <a:noAutofit/>
          </a:bodyPr>
          <a:lstStyle/>
          <a:p>
            <a:r>
              <a:rPr lang="en-US" sz="2800" dirty="0">
                <a:solidFill>
                  <a:srgbClr val="FFFFFF"/>
                </a:solidFill>
                <a:latin typeface="Avenir Heavy"/>
                <a:cs typeface="Avenir Heavy"/>
              </a:rPr>
              <a:t>705 E First Street</a:t>
            </a:r>
          </a:p>
        </p:txBody>
      </p:sp>
      <p:sp>
        <p:nvSpPr>
          <p:cNvPr id="8" name="Subtitle 2"/>
          <p:cNvSpPr txBox="1">
            <a:spLocks/>
          </p:cNvSpPr>
          <p:nvPr/>
        </p:nvSpPr>
        <p:spPr>
          <a:xfrm>
            <a:off x="0" y="1121700"/>
            <a:ext cx="2220226" cy="87145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Replace 575’ CMP with RCP in kind</a:t>
            </a:r>
          </a:p>
        </p:txBody>
      </p:sp>
      <p:sp>
        <p:nvSpPr>
          <p:cNvPr id="9" name="Subtitle 2"/>
          <p:cNvSpPr txBox="1">
            <a:spLocks/>
          </p:cNvSpPr>
          <p:nvPr/>
        </p:nvSpPr>
        <p:spPr>
          <a:xfrm>
            <a:off x="0" y="3147511"/>
            <a:ext cx="2220226" cy="66724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Bottom of pipe is rusted out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232" y="-8736"/>
            <a:ext cx="6457651" cy="5164398"/>
          </a:xfrm>
          <a:prstGeom prst="rect">
            <a:avLst/>
          </a:prstGeom>
        </p:spPr>
      </p:pic>
      <p:sp>
        <p:nvSpPr>
          <p:cNvPr id="13" name="Subtitle 2"/>
          <p:cNvSpPr txBox="1">
            <a:spLocks/>
          </p:cNvSpPr>
          <p:nvPr/>
        </p:nvSpPr>
        <p:spPr>
          <a:xfrm>
            <a:off x="0" y="2349714"/>
            <a:ext cx="2220226" cy="55811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rgbClr val="FFFFFF"/>
                </a:solidFill>
                <a:latin typeface="Avenir Light"/>
                <a:cs typeface="Avenir Light"/>
              </a:rPr>
              <a:t>Private Property and City ROW</a:t>
            </a:r>
          </a:p>
        </p:txBody>
      </p:sp>
    </p:spTree>
    <p:extLst>
      <p:ext uri="{BB962C8B-B14F-4D97-AF65-F5344CB8AC3E}">
        <p14:creationId xmlns:p14="http://schemas.microsoft.com/office/powerpoint/2010/main" val="42160740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 y="306280"/>
            <a:ext cx="2342483" cy="673316"/>
          </a:xfrm>
        </p:spPr>
        <p:txBody>
          <a:bodyPr>
            <a:noAutofit/>
          </a:bodyPr>
          <a:lstStyle/>
          <a:p>
            <a:r>
              <a:rPr lang="en-US" sz="2800" dirty="0" err="1">
                <a:solidFill>
                  <a:srgbClr val="FFFFFF"/>
                </a:solidFill>
                <a:latin typeface="Avenir Heavy"/>
                <a:cs typeface="Avenir Heavy"/>
              </a:rPr>
              <a:t>Brookgreen</a:t>
            </a:r>
            <a:r>
              <a:rPr lang="en-US" sz="2800" dirty="0">
                <a:solidFill>
                  <a:srgbClr val="FFFFFF"/>
                </a:solidFill>
                <a:latin typeface="Avenir Heavy"/>
                <a:cs typeface="Avenir Heavy"/>
              </a:rPr>
              <a:t> Road</a:t>
            </a:r>
          </a:p>
        </p:txBody>
      </p:sp>
      <p:sp>
        <p:nvSpPr>
          <p:cNvPr id="8" name="Subtitle 2"/>
          <p:cNvSpPr txBox="1">
            <a:spLocks/>
          </p:cNvSpPr>
          <p:nvPr/>
        </p:nvSpPr>
        <p:spPr>
          <a:xfrm>
            <a:off x="7" y="1138735"/>
            <a:ext cx="2220225" cy="8704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Replace 60’ CMP with RCP in kind</a:t>
            </a:r>
          </a:p>
        </p:txBody>
      </p:sp>
      <p:sp>
        <p:nvSpPr>
          <p:cNvPr id="9" name="Subtitle 2"/>
          <p:cNvSpPr txBox="1">
            <a:spLocks/>
          </p:cNvSpPr>
          <p:nvPr/>
        </p:nvSpPr>
        <p:spPr>
          <a:xfrm>
            <a:off x="7" y="2882975"/>
            <a:ext cx="2220225" cy="66724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Road and headwall failure</a:t>
            </a:r>
          </a:p>
        </p:txBody>
      </p:sp>
      <p:sp>
        <p:nvSpPr>
          <p:cNvPr id="13" name="Subtitle 2"/>
          <p:cNvSpPr txBox="1">
            <a:spLocks/>
          </p:cNvSpPr>
          <p:nvPr/>
        </p:nvSpPr>
        <p:spPr>
          <a:xfrm>
            <a:off x="7" y="2407698"/>
            <a:ext cx="2220225" cy="369811"/>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a:solidFill>
                  <a:srgbClr val="FFFFFF"/>
                </a:solidFill>
                <a:latin typeface="Avenir Light"/>
                <a:cs typeface="Avenir Light"/>
              </a:rPr>
              <a:t>City ROW</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232" y="-8736"/>
            <a:ext cx="6457651" cy="5121299"/>
          </a:xfrm>
          <a:prstGeom prst="rect">
            <a:avLst/>
          </a:prstGeom>
        </p:spPr>
      </p:pic>
    </p:spTree>
    <p:extLst>
      <p:ext uri="{BB962C8B-B14F-4D97-AF65-F5344CB8AC3E}">
        <p14:creationId xmlns:p14="http://schemas.microsoft.com/office/powerpoint/2010/main" val="684595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87" y="326824"/>
            <a:ext cx="2211345" cy="421994"/>
          </a:xfrm>
        </p:spPr>
        <p:txBody>
          <a:bodyPr>
            <a:normAutofit fontScale="90000"/>
          </a:bodyPr>
          <a:lstStyle/>
          <a:p>
            <a:pPr algn="l"/>
            <a:r>
              <a:rPr lang="en-US" sz="3600" dirty="0">
                <a:solidFill>
                  <a:srgbClr val="FFFFFF"/>
                </a:solidFill>
                <a:latin typeface="Avenir Heavy"/>
                <a:cs typeface="Avenir Heavy"/>
              </a:rPr>
              <a:t>York Road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22068" y="-619952"/>
            <a:ext cx="5063562" cy="6427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ubtitle 2"/>
          <p:cNvSpPr txBox="1">
            <a:spLocks/>
          </p:cNvSpPr>
          <p:nvPr/>
        </p:nvSpPr>
        <p:spPr>
          <a:xfrm>
            <a:off x="1" y="1104042"/>
            <a:ext cx="2220226" cy="1649227"/>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a:solidFill>
                  <a:srgbClr val="FFFFFF"/>
                </a:solidFill>
                <a:latin typeface="Avenir Light"/>
                <a:cs typeface="Avenir Light"/>
              </a:rPr>
              <a:t>Upsize system, City ROW, Pipe end settled and displaced</a:t>
            </a:r>
          </a:p>
        </p:txBody>
      </p:sp>
    </p:spTree>
    <p:extLst>
      <p:ext uri="{BB962C8B-B14F-4D97-AF65-F5344CB8AC3E}">
        <p14:creationId xmlns:p14="http://schemas.microsoft.com/office/powerpoint/2010/main" val="35334261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49" y="2224995"/>
            <a:ext cx="5806793" cy="603415"/>
          </a:xfrm>
        </p:spPr>
        <p:txBody>
          <a:bodyPr>
            <a:normAutofit fontScale="90000"/>
          </a:bodyPr>
          <a:lstStyle/>
          <a:p>
            <a:r>
              <a:rPr lang="en-US" sz="3600" dirty="0">
                <a:latin typeface="Avenir Heavy"/>
                <a:cs typeface="Avenir Heavy"/>
              </a:rPr>
              <a:t>Questions?</a:t>
            </a:r>
          </a:p>
        </p:txBody>
      </p:sp>
    </p:spTree>
    <p:extLst>
      <p:ext uri="{BB962C8B-B14F-4D97-AF65-F5344CB8AC3E}">
        <p14:creationId xmlns:p14="http://schemas.microsoft.com/office/powerpoint/2010/main" val="1126972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3659" y="1901324"/>
            <a:ext cx="5806793" cy="804553"/>
          </a:xfrm>
        </p:spPr>
        <p:txBody>
          <a:bodyPr>
            <a:normAutofit/>
          </a:bodyPr>
          <a:lstStyle/>
          <a:p>
            <a:pPr algn="l"/>
            <a:r>
              <a:rPr lang="en-US" sz="3600" dirty="0" smtClean="0">
                <a:latin typeface="Avenir Heavy"/>
                <a:cs typeface="Avenir Heavy"/>
              </a:rPr>
              <a:t>City </a:t>
            </a:r>
            <a:r>
              <a:rPr lang="en-US" sz="3600" smtClean="0">
                <a:latin typeface="Avenir Heavy"/>
                <a:cs typeface="Avenir Heavy"/>
              </a:rPr>
              <a:t>Council Meeting</a:t>
            </a:r>
            <a:endParaRPr lang="en-US" sz="3600" dirty="0">
              <a:latin typeface="Avenir Heavy"/>
              <a:cs typeface="Avenir Heavy"/>
            </a:endParaRPr>
          </a:p>
        </p:txBody>
      </p:sp>
      <p:sp>
        <p:nvSpPr>
          <p:cNvPr id="3" name="Subtitle 2"/>
          <p:cNvSpPr>
            <a:spLocks noGrp="1"/>
          </p:cNvSpPr>
          <p:nvPr>
            <p:ph type="subTitle" idx="1"/>
          </p:nvPr>
        </p:nvSpPr>
        <p:spPr>
          <a:xfrm>
            <a:off x="2582082" y="2588199"/>
            <a:ext cx="5806793" cy="652906"/>
          </a:xfrm>
        </p:spPr>
        <p:txBody>
          <a:bodyPr>
            <a:normAutofit/>
          </a:bodyPr>
          <a:lstStyle/>
          <a:p>
            <a:pPr algn="l"/>
            <a:r>
              <a:rPr lang="en-US" sz="2800" dirty="0" smtClean="0">
                <a:solidFill>
                  <a:srgbClr val="1F5B42"/>
                </a:solidFill>
                <a:latin typeface="Avenir Light"/>
                <a:cs typeface="Avenir Light"/>
              </a:rPr>
              <a:t>October 9, </a:t>
            </a:r>
            <a:r>
              <a:rPr lang="en-US" sz="2800" dirty="0">
                <a:solidFill>
                  <a:srgbClr val="1F5B42"/>
                </a:solidFill>
                <a:latin typeface="Avenir Light"/>
                <a:cs typeface="Avenir Light"/>
              </a:rPr>
              <a:t>2017</a:t>
            </a:r>
          </a:p>
        </p:txBody>
      </p:sp>
    </p:spTree>
    <p:extLst>
      <p:ext uri="{BB962C8B-B14F-4D97-AF65-F5344CB8AC3E}">
        <p14:creationId xmlns:p14="http://schemas.microsoft.com/office/powerpoint/2010/main" val="3375672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73" y="1607873"/>
            <a:ext cx="5806793" cy="804553"/>
          </a:xfrm>
        </p:spPr>
        <p:txBody>
          <a:bodyPr>
            <a:normAutofit/>
          </a:bodyPr>
          <a:lstStyle/>
          <a:p>
            <a:pPr algn="l"/>
            <a:r>
              <a:rPr lang="en-US" sz="3600" dirty="0">
                <a:latin typeface="Avenir Heavy"/>
                <a:cs typeface="Avenir Heavy"/>
              </a:rPr>
              <a:t>Item 8</a:t>
            </a:r>
          </a:p>
        </p:txBody>
      </p:sp>
      <p:sp>
        <p:nvSpPr>
          <p:cNvPr id="3" name="Subtitle 2"/>
          <p:cNvSpPr>
            <a:spLocks noGrp="1"/>
          </p:cNvSpPr>
          <p:nvPr>
            <p:ph type="subTitle" idx="1"/>
          </p:nvPr>
        </p:nvSpPr>
        <p:spPr>
          <a:xfrm>
            <a:off x="2552873" y="2294749"/>
            <a:ext cx="5806793" cy="1648640"/>
          </a:xfrm>
        </p:spPr>
        <p:txBody>
          <a:bodyPr>
            <a:normAutofit/>
          </a:bodyPr>
          <a:lstStyle/>
          <a:p>
            <a:pPr algn="l"/>
            <a:r>
              <a:rPr lang="en-US" sz="2800" dirty="0" smtClean="0">
                <a:solidFill>
                  <a:srgbClr val="1F5B42"/>
                </a:solidFill>
                <a:latin typeface="Avenir Light"/>
                <a:cs typeface="Avenir Light"/>
              </a:rPr>
              <a:t>Acceptance of bid for vacant commercial lot at 1404 West Fifth Street</a:t>
            </a:r>
            <a:endParaRPr lang="en-US" sz="2800" dirty="0">
              <a:solidFill>
                <a:srgbClr val="1F5B42"/>
              </a:solidFill>
              <a:latin typeface="Avenir Light"/>
              <a:cs typeface="Avenir Light"/>
            </a:endParaRPr>
          </a:p>
        </p:txBody>
      </p:sp>
    </p:spTree>
    <p:extLst>
      <p:ext uri="{BB962C8B-B14F-4D97-AF65-F5344CB8AC3E}">
        <p14:creationId xmlns:p14="http://schemas.microsoft.com/office/powerpoint/2010/main" val="346276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579" y="642938"/>
            <a:ext cx="6429375" cy="3857625"/>
          </a:xfrm>
          <a:prstGeom prst="rect">
            <a:avLst/>
          </a:prstGeom>
        </p:spPr>
      </p:pic>
      <p:sp>
        <p:nvSpPr>
          <p:cNvPr id="12" name="Title 1"/>
          <p:cNvSpPr txBox="1">
            <a:spLocks/>
          </p:cNvSpPr>
          <p:nvPr/>
        </p:nvSpPr>
        <p:spPr>
          <a:xfrm>
            <a:off x="2" y="729943"/>
            <a:ext cx="2216577" cy="583441"/>
          </a:xfrm>
          <a:prstGeom prst="rect">
            <a:avLst/>
          </a:prstGeom>
        </p:spPr>
        <p:txBody>
          <a:bodyPr vert="horz" lIns="91440" tIns="45720" rIns="91440" bIns="45720" rtlCol="0" anchor="ctr">
            <a:normAutofit fontScale="8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prstClr val="white"/>
                </a:solidFill>
                <a:latin typeface="Avenir Heavy"/>
                <a:cs typeface="Avenir Heavy"/>
              </a:rPr>
              <a:t>General Location Map</a:t>
            </a:r>
          </a:p>
        </p:txBody>
      </p:sp>
      <p:sp>
        <p:nvSpPr>
          <p:cNvPr id="15" name="5-Point Star 14"/>
          <p:cNvSpPr/>
          <p:nvPr/>
        </p:nvSpPr>
        <p:spPr>
          <a:xfrm>
            <a:off x="5716491" y="2196680"/>
            <a:ext cx="381000" cy="285750"/>
          </a:xfrm>
          <a:prstGeom prst="star5">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4"/>
          <p:cNvPicPr>
            <a:picLocks noChangeAspect="1"/>
          </p:cNvPicPr>
          <p:nvPr/>
        </p:nvPicPr>
        <p:blipFill>
          <a:blip r:embed="rId4"/>
          <a:stretch>
            <a:fillRect/>
          </a:stretch>
        </p:blipFill>
        <p:spPr>
          <a:xfrm>
            <a:off x="124522" y="1543638"/>
            <a:ext cx="1967532" cy="1180170"/>
          </a:xfrm>
          <a:prstGeom prst="rect">
            <a:avLst/>
          </a:prstGeom>
        </p:spPr>
      </p:pic>
    </p:spTree>
    <p:extLst>
      <p:ext uri="{BB962C8B-B14F-4D97-AF65-F5344CB8AC3E}">
        <p14:creationId xmlns:p14="http://schemas.microsoft.com/office/powerpoint/2010/main" val="280500780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5267" y="1543051"/>
            <a:ext cx="6112934" cy="2545854"/>
          </a:xfrm>
        </p:spPr>
        <p:txBody>
          <a:bodyPr>
            <a:normAutofit fontScale="85000" lnSpcReduction="20000"/>
          </a:bodyPr>
          <a:lstStyle/>
          <a:p>
            <a:r>
              <a:rPr lang="en-US" sz="2600" dirty="0"/>
              <a:t>Council set fair market value for commercial lot on April 24, 2017 pursuant to NC General Statue 160A-268</a:t>
            </a:r>
          </a:p>
          <a:p>
            <a:r>
              <a:rPr lang="en-US" sz="2600" dirty="0"/>
              <a:t>Notice of Sale of Real Property in Daily Reflector and placed on City website on July 10, 2017 for 30 days</a:t>
            </a:r>
          </a:p>
          <a:p>
            <a:r>
              <a:rPr lang="en-US" sz="2600" dirty="0"/>
              <a:t>Offers due on August 10, 2017 at noon with a 5% deposit and proposed  use of property</a:t>
            </a:r>
          </a:p>
          <a:p>
            <a:endParaRPr lang="en-US" dirty="0"/>
          </a:p>
        </p:txBody>
      </p:sp>
      <p:sp>
        <p:nvSpPr>
          <p:cNvPr id="4" name="Title 1"/>
          <p:cNvSpPr>
            <a:spLocks noGrp="1"/>
          </p:cNvSpPr>
          <p:nvPr>
            <p:ph type="title"/>
          </p:nvPr>
        </p:nvSpPr>
        <p:spPr/>
        <p:txBody>
          <a:bodyPr/>
          <a:lstStyle/>
          <a:p>
            <a:r>
              <a:rPr lang="en-US" dirty="0" smtClean="0"/>
              <a:t>1404 W 5</a:t>
            </a:r>
            <a:r>
              <a:rPr lang="en-US" baseline="30000" dirty="0" smtClean="0"/>
              <a:t>th</a:t>
            </a:r>
            <a:r>
              <a:rPr lang="en-US" dirty="0" smtClean="0"/>
              <a:t> Street</a:t>
            </a:r>
            <a:endParaRPr lang="en-US" dirty="0"/>
          </a:p>
        </p:txBody>
      </p:sp>
    </p:spTree>
    <p:extLst>
      <p:ext uri="{BB962C8B-B14F-4D97-AF65-F5344CB8AC3E}">
        <p14:creationId xmlns:p14="http://schemas.microsoft.com/office/powerpoint/2010/main" val="231796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dirty="0" smtClean="0">
            <a:solidFill>
              <a:srgbClr val="1F497D"/>
            </a:solidFill>
            <a:latin typeface="Arial"/>
            <a:cs typeface="Aria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20104</TotalTime>
  <Words>3115</Words>
  <Application>Microsoft Macintosh PowerPoint</Application>
  <PresentationFormat>On-screen Show (16:9)</PresentationFormat>
  <Paragraphs>393</Paragraphs>
  <Slides>69</Slides>
  <Notes>52</Notes>
  <HiddenSlides>0</HiddenSlides>
  <MMClips>0</MMClips>
  <ScaleCrop>false</ScaleCrop>
  <HeadingPairs>
    <vt:vector size="4" baseType="variant">
      <vt:variant>
        <vt:lpstr>Theme</vt:lpstr>
      </vt:variant>
      <vt:variant>
        <vt:i4>7</vt:i4>
      </vt:variant>
      <vt:variant>
        <vt:lpstr>Slide Titles</vt:lpstr>
      </vt:variant>
      <vt:variant>
        <vt:i4>69</vt:i4>
      </vt:variant>
    </vt:vector>
  </HeadingPairs>
  <TitlesOfParts>
    <vt:vector size="76" baseType="lpstr">
      <vt:lpstr>Office Theme</vt:lpstr>
      <vt:lpstr>2_Office Theme</vt:lpstr>
      <vt:lpstr>8_Office Theme</vt:lpstr>
      <vt:lpstr>9_Office Theme</vt:lpstr>
      <vt:lpstr>1_Office Theme</vt:lpstr>
      <vt:lpstr>3_Office Theme</vt:lpstr>
      <vt:lpstr>4_Office Theme</vt:lpstr>
      <vt:lpstr>City Council Meeting</vt:lpstr>
      <vt:lpstr>Item 7</vt:lpstr>
      <vt:lpstr>PowerPoint Presentation</vt:lpstr>
      <vt:lpstr>1119 W 5th Street</vt:lpstr>
      <vt:lpstr>1119 W 5th Street</vt:lpstr>
      <vt:lpstr>PowerPoint Presentation</vt:lpstr>
      <vt:lpstr>Item 8</vt:lpstr>
      <vt:lpstr>PowerPoint Presentation</vt:lpstr>
      <vt:lpstr>1404 W 5th Street</vt:lpstr>
      <vt:lpstr>1404 W 5th Street</vt:lpstr>
      <vt:lpstr>PowerPoint Presentation</vt:lpstr>
      <vt:lpstr>Item 9</vt:lpstr>
      <vt:lpstr>Overview</vt:lpstr>
      <vt:lpstr>Overview</vt:lpstr>
      <vt:lpstr>Overview</vt:lpstr>
      <vt:lpstr>Equipment:</vt:lpstr>
      <vt:lpstr>Pilot Installation</vt:lpstr>
      <vt:lpstr>Equipment Installed</vt:lpstr>
      <vt:lpstr>2017 Resurfacing Projects</vt:lpstr>
      <vt:lpstr>2017 Resurfacing Projects</vt:lpstr>
      <vt:lpstr>Schedule</vt:lpstr>
      <vt:lpstr>Item 12:</vt:lpstr>
      <vt:lpstr>Restructuring:</vt:lpstr>
      <vt:lpstr>National Bike Month Events (May 2017):</vt:lpstr>
      <vt:lpstr>More Activities:</vt:lpstr>
      <vt:lpstr>BAPC Members served on advisory committees for several Greenville planning processes in 2017:</vt:lpstr>
      <vt:lpstr>2017 Bike/Ped Counts:</vt:lpstr>
      <vt:lpstr>Plans for 2018:</vt:lpstr>
      <vt:lpstr>2018 Plans (cont’d):</vt:lpstr>
      <vt:lpstr>PowerPoint Presentation</vt:lpstr>
      <vt:lpstr>Item 12:</vt:lpstr>
      <vt:lpstr>Purpose</vt:lpstr>
      <vt:lpstr>Committees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Item 13:</vt:lpstr>
      <vt:lpstr>Overview</vt:lpstr>
      <vt:lpstr>Current System</vt:lpstr>
      <vt:lpstr>Project Intent</vt:lpstr>
      <vt:lpstr>Funding</vt:lpstr>
      <vt:lpstr>Funding Details</vt:lpstr>
      <vt:lpstr>City Fiscal Responsibility</vt:lpstr>
      <vt:lpstr>Recommendation</vt:lpstr>
      <vt:lpstr>Item 14:</vt:lpstr>
      <vt:lpstr>PowerPoint Presentation</vt:lpstr>
      <vt:lpstr>Typical Condition</vt:lpstr>
      <vt:lpstr>Typical Condition</vt:lpstr>
      <vt:lpstr>Hooker Road</vt:lpstr>
      <vt:lpstr>2201 Jefferson Drive</vt:lpstr>
      <vt:lpstr>Brook Hollow</vt:lpstr>
      <vt:lpstr>1502 SE Greenville Blvd</vt:lpstr>
      <vt:lpstr>Willow Run</vt:lpstr>
      <vt:lpstr>308 Greenfield Blvd</vt:lpstr>
      <vt:lpstr>Wyneston Road</vt:lpstr>
      <vt:lpstr>Glasgow Lane</vt:lpstr>
      <vt:lpstr>705 E First Street</vt:lpstr>
      <vt:lpstr>Brookgreen Road</vt:lpstr>
      <vt:lpstr>York Road</vt:lpstr>
      <vt:lpstr>Questions?</vt:lpstr>
      <vt:lpstr>City Council Meeting</vt:lpstr>
    </vt:vector>
  </TitlesOfParts>
  <Company>City of Greenville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Hines</dc:creator>
  <cp:lastModifiedBy>Brock Letchworth</cp:lastModifiedBy>
  <cp:revision>136</cp:revision>
  <dcterms:created xsi:type="dcterms:W3CDTF">2017-02-03T13:54:01Z</dcterms:created>
  <dcterms:modified xsi:type="dcterms:W3CDTF">2017-10-09T17:40:54Z</dcterms:modified>
</cp:coreProperties>
</file>