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9" r:id="rId4"/>
    <p:sldId id="288" r:id="rId5"/>
    <p:sldId id="274" r:id="rId6"/>
    <p:sldId id="275" r:id="rId7"/>
    <p:sldId id="284" r:id="rId8"/>
    <p:sldId id="285" r:id="rId9"/>
    <p:sldId id="276" r:id="rId10"/>
    <p:sldId id="294" r:id="rId11"/>
    <p:sldId id="257" r:id="rId12"/>
    <p:sldId id="277" r:id="rId13"/>
    <p:sldId id="278" r:id="rId14"/>
    <p:sldId id="279" r:id="rId15"/>
    <p:sldId id="280" r:id="rId16"/>
    <p:sldId id="281" r:id="rId17"/>
    <p:sldId id="283" r:id="rId18"/>
    <p:sldId id="286" r:id="rId19"/>
    <p:sldId id="287" r:id="rId20"/>
    <p:sldId id="290" r:id="rId21"/>
    <p:sldId id="295" r:id="rId22"/>
    <p:sldId id="29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143D7-F3B1-4D0F-8FEB-676F7F925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0C19F0-3F45-4DD9-A556-C1E5370F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F7508A-2CE6-431D-AD85-A281BCF9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0BA572-83B8-4958-88F8-E883D030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B95879-EE28-4351-BA5C-C66FA174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6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D2D06-5E9C-4CBB-A040-DD7FEB86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295F74-1A2E-4CBF-B3BA-CD20A4622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4614A-F656-444B-BD4D-E59BCEC7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893E6-0B2E-421F-BC47-19EBD84E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37B72-5757-40C9-ACF4-3B74CA76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0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22AFFA-8AAA-45AE-811B-338DA03C4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AA6E5A-3FE2-4371-8975-11378760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3AF40-A4FC-44C3-AA9B-B2C336B7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2CF05-DD81-41D7-8428-0C0AD752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FC6F42-FAB5-4241-9393-EB1E28F1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4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989E8-1CDD-4849-A383-7AB2BA32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69F87-6B96-4127-8A65-8DEAC0CB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43EB94-4274-4AB4-B8C8-7ECD810B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48924-8D1D-4A13-BDFE-B839C1E8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B50CE-E853-4CCF-90EC-60DA712E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1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823FD-E9CF-4610-B123-DE8E6B58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570F34-CF71-4946-A040-C33A726D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053446-81C8-40DF-BBD3-7A698DB1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0870D-421A-4DCD-A92A-CBF32922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6C809-70B8-43F4-A90F-2AEF4539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3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8078B-982A-49AB-8E1E-E7789F5E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2A6A4-DDDE-4C65-9F5F-9F78C8CAD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A86FD-B481-4230-9169-1E75FB18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410495-0C14-4085-986E-2E1B0AE5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10C540-911C-4076-82BF-196FCDB5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8818C9-8EBF-4CC0-B729-E2D401C8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4B2DC-20E5-4815-B99C-F1361BA2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055208-3193-407E-8322-2F324A3D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E04669-4249-4208-BF5E-E16D5F236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E83A70-57DF-4085-8648-AB874B785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1676CF-C198-428D-9E49-43D0E2344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2EC6B7-1837-4B25-8C7F-2A924B01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FF452A-AF62-4713-AED2-E9790F70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DEDB97-A4D3-4494-92AF-8DFBA5B3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80BC5-1A96-41C4-8396-0AE31E39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2DBB-5D2C-4F60-B443-99DCB981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0CD182-9FEC-4F3B-B137-DFED9AF9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C8D56A-B960-4341-853C-9D126F29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F5ACD0-A43F-4B6B-B623-92224EDB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54AA0-56E7-443B-966E-E85E3A85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1B9B1C-ED19-4C27-9EFA-9273DFD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9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5BB68-4DF0-4DEA-A099-9953DB11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992AC-0B27-4779-AEF0-39606022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9B558B-824B-46E1-95C0-02CF4736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0D8AA9-2E74-4028-B328-9490715F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72B213-CDA4-4F08-B6EC-F4D93742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F998D-23C6-43E9-B6C6-3669677D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A9845-F11E-42A2-A703-AE1BCD12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399CA5-09C2-456E-8E7A-585E76EF9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4E7C0-0BE8-41DC-8639-55A7D2CB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EC2C49-F0A9-42D1-86BA-68563BC6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B97D5-F87F-4693-9FD6-7BC32588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4858A8-547B-4314-874D-3A43BF88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470F9-ED6A-4E37-AABB-620A21F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8712BB-5106-4298-B94D-81F26384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FAD02-FCE1-4D3E-9091-509441963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99BE-2D61-4B52-97DF-A1973B0DB0D9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B9D64-6C72-4D5D-93FE-63B825705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1BFE1F-5964-434B-8467-9DE541317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7A3-3603-4DCB-AFCF-5C45AABC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2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591B6-DE0C-4FF4-AF51-2A3484480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FF63F-E094-4F3E-B161-F9C25CB83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9C5CC763-B1E3-48E2-8F34-EE14C5F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1117918"/>
          </a:xfrm>
          <a:prstGeom prst="rect">
            <a:avLst/>
          </a:prstGeom>
          <a:solidFill>
            <a:srgbClr val="70AD47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Greenville, NC Industrial Site Assessment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D45749-345D-40D2-A22B-16065D41BC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792"/>
            <a:ext cx="12192000" cy="3285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91A22F-B47F-486A-BE65-23AB7D34AE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026"/>
            <a:ext cx="12192000" cy="3334033"/>
          </a:xfrm>
          <a:prstGeom prst="rect">
            <a:avLst/>
          </a:prstGeom>
        </p:spPr>
      </p:pic>
      <p:pic>
        <p:nvPicPr>
          <p:cNvPr id="8" name="Picture 7" descr="C:\Users\Billye Carter\Creative Economic Development Consulting\Crystal Morphis - Files\Greenville NC\COG Logos\Vertical.jpg">
            <a:extLst>
              <a:ext uri="{FF2B5EF4-FFF2-40B4-BE49-F238E27FC236}">
                <a16:creationId xmlns:a16="http://schemas.microsoft.com/office/drawing/2014/main" xmlns="" id="{FF2CA524-AFA9-4898-A67E-E9D367DC5A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34" y="1316038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81BC32-FF58-4898-A6B5-7B3D059BC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614406-135F-4875-9C87-53822CB1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838B8-D8C1-4D4F-81B7-A4F1A9A0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Remaining Sites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7020BD-3785-4628-8C5E-A4011B43E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88EEC0-C50B-4935-9D9E-31E94384C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955138"/>
              </p:ext>
            </p:extLst>
          </p:nvPr>
        </p:nvGraphicFramePr>
        <p:xfrm>
          <a:off x="466435" y="3987520"/>
          <a:ext cx="11259127" cy="5837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38408">
                  <a:extLst>
                    <a:ext uri="{9D8B030D-6E8A-4147-A177-3AD203B41FA5}">
                      <a16:colId xmlns:a16="http://schemas.microsoft.com/office/drawing/2014/main" xmlns="" val="913260495"/>
                    </a:ext>
                  </a:extLst>
                </a:gridCol>
                <a:gridCol w="3746476">
                  <a:extLst>
                    <a:ext uri="{9D8B030D-6E8A-4147-A177-3AD203B41FA5}">
                      <a16:colId xmlns:a16="http://schemas.microsoft.com/office/drawing/2014/main" xmlns="" val="3808310805"/>
                    </a:ext>
                  </a:extLst>
                </a:gridCol>
                <a:gridCol w="3674243">
                  <a:extLst>
                    <a:ext uri="{9D8B030D-6E8A-4147-A177-3AD203B41FA5}">
                      <a16:colId xmlns:a16="http://schemas.microsoft.com/office/drawing/2014/main" xmlns="" val="767877956"/>
                    </a:ext>
                  </a:extLst>
                </a:gridCol>
              </a:tblGrid>
              <a:tr h="583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Low Development Potential </a:t>
                      </a:r>
                      <a:endParaRPr lang="en-US" sz="1900" dirty="0">
                        <a:effectLst/>
                        <a:latin typeface="Raleway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36" marR="8633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Moderate Development Potential</a:t>
                      </a:r>
                      <a:endParaRPr lang="en-US" sz="1900" dirty="0">
                        <a:effectLst/>
                        <a:latin typeface="Raleway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36" marR="8633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High Development Potential </a:t>
                      </a:r>
                      <a:endParaRPr lang="en-US" sz="1900" dirty="0">
                        <a:effectLst/>
                        <a:latin typeface="Raleway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36" marR="86336" marT="0" marB="0"/>
                </a:tc>
                <a:extLst>
                  <a:ext uri="{0D108BD9-81ED-4DB2-BD59-A6C34878D82A}">
                    <a16:rowId xmlns:a16="http://schemas.microsoft.com/office/drawing/2014/main" xmlns="" val="222871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3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3740727" y="1559357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</a:t>
            </a:r>
            <a:endParaRPr lang="en-US" sz="32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75" y="1062108"/>
            <a:ext cx="4365361" cy="2696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61909" y="4085414"/>
            <a:ext cx="503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County continues to develop, wastewater services will become available ($1M cost for GUC to serve).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Improvements to NC 43 &amp; NC 33 could change the potential site access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this site on the radar for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2732809" y="2722417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5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69" y="889474"/>
            <a:ext cx="4416121" cy="2633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09" y="3617819"/>
            <a:ext cx="50395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Could be accessed via NC 43, but truck traffic would pass by several residential neighborhoods.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Alternate access is via NC 121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is better suited for residential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Served by Bell Arthur Water &amp; sewer is not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3024993" y="3221903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6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61" y="1129727"/>
            <a:ext cx="4517641" cy="2658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09" y="4116587"/>
            <a:ext cx="5039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recommend pursuing this site for industrial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potential for site is residential.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 access would too close to existing residential neighborhoods.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2680854" y="3294639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7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35" y="1151583"/>
            <a:ext cx="4517641" cy="2709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0736" y="4265700"/>
            <a:ext cx="503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Served by Bell Arthur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Uncertainty due to ownership plans for site takes this out of consideration.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2182090" y="3201121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8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74" y="1071800"/>
            <a:ext cx="4365361" cy="2569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09" y="4116587"/>
            <a:ext cx="5039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not pursing site (remote &amp; rural)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GUC does not serve this site for electricity, water, or wastewater.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road is not up to industrial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1898248" y="4097763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Sites # 9 &amp; 10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01" y="1022148"/>
            <a:ext cx="5517399" cy="2619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09" y="3742511"/>
            <a:ext cx="5039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Sites were included due to rail access and proximity to the future interstate.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not pursuing these sites due to water and sewer not being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served by GUC water and sewer.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service from Farmville or Bell Arthur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479471" y="3990830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11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52" y="1129777"/>
            <a:ext cx="4365361" cy="260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1909" y="3971113"/>
            <a:ext cx="503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not pursuing this site at this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not served by GUC water and sewer.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Bell Arthur Water &amp; no sewer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future rail-served site when utilities are closer and become feasible.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3688773" y="4489593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14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72" y="1046360"/>
            <a:ext cx="4416121" cy="2594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0372" y="4249554"/>
            <a:ext cx="4959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has all utilities, but is best suited for residential and commercial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618509" y="4853276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15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435" y="1093908"/>
            <a:ext cx="4517641" cy="263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19173" y="4231559"/>
            <a:ext cx="484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eliminated from consideration because it is actively being farmed.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Served by Bell Arthur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wastewater.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6AB01-6DC3-4E85-93F0-67A35486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Scope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xmlns="" id="{78945C48-9861-4CC5-94D3-603818C1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75100-D790-4385-8943-7D73434C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15 sites</a:t>
            </a:r>
          </a:p>
          <a:p>
            <a:r>
              <a:rPr lang="en-US" sz="2400" dirty="0"/>
              <a:t>Assessment</a:t>
            </a:r>
          </a:p>
          <a:p>
            <a:r>
              <a:rPr lang="en-US" sz="2400" dirty="0"/>
              <a:t>GIS review</a:t>
            </a:r>
          </a:p>
          <a:p>
            <a:r>
              <a:rPr lang="en-US" sz="2400" dirty="0"/>
              <a:t>Onsite evaluation/visit</a:t>
            </a:r>
          </a:p>
          <a:p>
            <a:r>
              <a:rPr lang="en-US" sz="2400" dirty="0"/>
              <a:t>Priority sites</a:t>
            </a:r>
          </a:p>
          <a:p>
            <a:r>
              <a:rPr lang="en-US" sz="2400" dirty="0"/>
              <a:t>Final report</a:t>
            </a:r>
          </a:p>
          <a:p>
            <a:r>
              <a:rPr lang="en-US" sz="2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138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Recommended Sites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919173" y="1098963"/>
            <a:ext cx="48421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u="sng" dirty="0" smtClean="0"/>
              <a:t>Site # 2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303.13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 to </a:t>
            </a:r>
            <a:r>
              <a:rPr lang="en-US" sz="1600" dirty="0" err="1" smtClean="0"/>
              <a:t>Patheon</a:t>
            </a:r>
            <a:r>
              <a:rPr lang="en-US" sz="1600" dirty="0" smtClean="0"/>
              <a:t>, DSM, ASMO, </a:t>
            </a:r>
            <a:r>
              <a:rPr lang="en-US" sz="1600" dirty="0" err="1" smtClean="0"/>
              <a:t>Fugi</a:t>
            </a:r>
            <a:r>
              <a:rPr lang="en-US" sz="1600" dirty="0" smtClean="0"/>
              <a:t>, and others.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u="sng" dirty="0" smtClean="0"/>
              <a:t>Site # 3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89.52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Site contains all utilities and is annexable.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u="sng" dirty="0" smtClean="0"/>
              <a:t>Site #’s 12 &amp; 13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Site 12:  297.88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Site 13:  175.73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 to Future SW Bypass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u="sng" dirty="0" smtClean="0"/>
              <a:t>Site # 4</a:t>
            </a:r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90.99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Fully served by utilities and easily accessed by US 264 and NC 11.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3365014" y="4241677"/>
            <a:ext cx="749786" cy="683613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1031" y="2980914"/>
            <a:ext cx="1210450" cy="1061149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87702-657F-49EB-8627-A90F238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Next Steps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Graphic 6" descr="Checklist">
            <a:extLst>
              <a:ext uri="{FF2B5EF4-FFF2-40B4-BE49-F238E27FC236}">
                <a16:creationId xmlns:a16="http://schemas.microsoft.com/office/drawing/2014/main" xmlns="" id="{7F135948-3067-4049-98FD-291C414E1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4B06F-8C92-49FE-A412-05A9213B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874982"/>
            <a:ext cx="4977578" cy="41859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#1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Confirm sales price and </a:t>
            </a:r>
            <a:r>
              <a:rPr lang="en-US" sz="2000" dirty="0" smtClean="0">
                <a:solidFill>
                  <a:srgbClr val="000000"/>
                </a:solidFill>
              </a:rPr>
              <a:t>availability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Marketing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Control of Property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Inventory </a:t>
            </a:r>
            <a:r>
              <a:rPr lang="en-US" sz="2000" dirty="0" smtClean="0">
                <a:solidFill>
                  <a:srgbClr val="000000"/>
                </a:solidFill>
              </a:rPr>
              <a:t>and complete due </a:t>
            </a:r>
            <a:r>
              <a:rPr lang="en-US" sz="2000" dirty="0">
                <a:solidFill>
                  <a:srgbClr val="000000"/>
                </a:solidFill>
              </a:rPr>
              <a:t>diligence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Development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779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28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EFBCA6-8B2A-4945-8CE1-3905E7FB4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60280" y="538468"/>
            <a:ext cx="12452280" cy="6319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B4DEA-2C8B-4CE8-82E7-88C25966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115" y="2668227"/>
            <a:ext cx="7303392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+mj-lt"/>
                <a:ea typeface="+mj-ea"/>
                <a:cs typeface="+mj-cs"/>
              </a:rPr>
              <a:t>Crystal Morphis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+mj-lt"/>
                <a:ea typeface="+mj-ea"/>
                <a:cs typeface="+mj-cs"/>
              </a:rPr>
              <a:t>CEcD, LEED Green Associate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www.creative</a:t>
            </a:r>
            <a:r>
              <a:rPr lang="en-US" sz="20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edc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.com</a:t>
            </a:r>
            <a:b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en-US" sz="2000" dirty="0">
                <a:latin typeface="+mj-lt"/>
                <a:ea typeface="+mj-ea"/>
                <a:cs typeface="+mj-cs"/>
              </a:rPr>
              <a:t>creativesiteassessment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.com</a:t>
            </a:r>
            <a:b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www.creative</a:t>
            </a:r>
            <a:r>
              <a:rPr lang="en-US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cec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.com</a:t>
            </a:r>
            <a:b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certifiedindustrialbuilding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.com</a:t>
            </a:r>
            <a:endParaRPr lang="en-US" sz="1400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F66F92F-FB17-4AEB-9D5B-1BCAE6D0E568}"/>
              </a:ext>
            </a:extLst>
          </p:cNvPr>
          <p:cNvSpPr/>
          <p:nvPr/>
        </p:nvSpPr>
        <p:spPr>
          <a:xfrm>
            <a:off x="831462" y="2392218"/>
            <a:ext cx="6016307" cy="3562195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1398307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In addition to </a:t>
            </a:r>
            <a:r>
              <a:rPr lang="en-US" sz="2800" u="sng" dirty="0">
                <a:latin typeface="Calibri" panose="020F0502020204030204" pitchFamily="34" charset="0"/>
              </a:rPr>
              <a:t>accessibility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u="sng" dirty="0">
                <a:latin typeface="Calibri" panose="020F0502020204030204" pitchFamily="34" charset="0"/>
              </a:rPr>
              <a:t>surrounding land uses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u="sng" dirty="0">
                <a:latin typeface="Calibri" panose="020F0502020204030204" pitchFamily="34" charset="0"/>
              </a:rPr>
              <a:t>marketability</a:t>
            </a:r>
            <a:r>
              <a:rPr lang="en-US" sz="2800" dirty="0">
                <a:latin typeface="Calibri" panose="020F0502020204030204" pitchFamily="34" charset="0"/>
              </a:rPr>
              <a:t>, and </a:t>
            </a:r>
            <a:r>
              <a:rPr lang="en-US" sz="2800" u="sng" dirty="0">
                <a:latin typeface="Calibri" panose="020F0502020204030204" pitchFamily="34" charset="0"/>
              </a:rPr>
              <a:t>curb appeal</a:t>
            </a:r>
            <a:r>
              <a:rPr lang="en-US" sz="2800" dirty="0">
                <a:latin typeface="Calibri" panose="020F0502020204030204" pitchFamily="34" charset="0"/>
              </a:rPr>
              <a:t>, the site assessment ranked the sites based on the following criteria: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9C5CC763-B1E3-48E2-8F34-EE14C5F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117918"/>
          </a:xfrm>
          <a:prstGeom prst="rect">
            <a:avLst/>
          </a:prstGeom>
          <a:solidFill>
            <a:srgbClr val="70AD47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the 15 Sites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418" y="3452244"/>
            <a:ext cx="2410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Acreage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Floodplain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Zoning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Topography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2963" y="3452244"/>
            <a:ext cx="4533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Location of Water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Current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Watershed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Transportation Access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0939" y="3452244"/>
            <a:ext cx="3086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Ownership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Tax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Other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5388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* Sites evaluated using Creative Consulting proprietary site assessment tool called “CreativeSiteAssessment.com”: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51" y="415636"/>
            <a:ext cx="5835990" cy="6004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965" y="404061"/>
            <a:ext cx="4757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General Location and Size of Sites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26029"/>
              </p:ext>
            </p:extLst>
          </p:nvPr>
        </p:nvGraphicFramePr>
        <p:xfrm>
          <a:off x="1820139" y="1691481"/>
          <a:ext cx="2086841" cy="494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851"/>
                <a:gridCol w="1327990"/>
              </a:tblGrid>
              <a:tr h="68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Site 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Acres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9,964.24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303.13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89.52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1,059.94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635.92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657.42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1,030.07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211.86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275.32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205.43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297.88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175.73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78.50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977.36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4492538" y="2691245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2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19" y="1038298"/>
            <a:ext cx="4365361" cy="2582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1012" y="3823854"/>
            <a:ext cx="5450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Greatest industrial development potential of all 15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Industries in this area include </a:t>
            </a:r>
            <a:r>
              <a:rPr lang="en-US" dirty="0" err="1" smtClean="0"/>
              <a:t>Patheon</a:t>
            </a:r>
            <a:r>
              <a:rPr lang="en-US" dirty="0" smtClean="0"/>
              <a:t>, DSM, ASMO, </a:t>
            </a:r>
            <a:r>
              <a:rPr lang="en-US" dirty="0" err="1" smtClean="0"/>
              <a:t>Fugi</a:t>
            </a:r>
            <a:r>
              <a:rPr lang="en-US" dirty="0" smtClean="0"/>
              <a:t>, and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is a good candidate for a multi-jurisdictional, or tax revenue sharing industrial park due to being in the “Recognized Industrial Area”.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831772" y="3029559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3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83" y="1074828"/>
            <a:ext cx="4314601" cy="267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1909" y="4293234"/>
            <a:ext cx="503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best site out of 15 for industrial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is not in the Recognized Industrial Area and is annexable.</a:t>
            </a:r>
          </a:p>
        </p:txBody>
      </p:sp>
    </p:spTree>
    <p:extLst>
      <p:ext uri="{BB962C8B-B14F-4D97-AF65-F5344CB8AC3E}">
        <p14:creationId xmlns:p14="http://schemas.microsoft.com/office/powerpoint/2010/main" val="3963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3024993" y="4011611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12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55" y="1081188"/>
            <a:ext cx="4314601" cy="2658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1909" y="4054241"/>
            <a:ext cx="503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is near Future SW Bypass and is recommended to pursue for industrial development (ranks 3</a:t>
            </a:r>
            <a:r>
              <a:rPr lang="en-US" baseline="30000" dirty="0" smtClean="0"/>
              <a:t>rd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has the potential for rail service, but also has some potential wetlands.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analyzing this site along with Site # 13 to understand full potential.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3345873" y="4011612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13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15" y="944600"/>
            <a:ext cx="4466881" cy="2696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1909" y="4116587"/>
            <a:ext cx="503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Located near Future SW Bypass (ranks 3</a:t>
            </a:r>
            <a:r>
              <a:rPr lang="en-US" baseline="30000" dirty="0" smtClean="0"/>
              <a:t>rd</a:t>
            </a:r>
            <a:r>
              <a:rPr lang="en-US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wetlands identification to confirm suspected water are streams and not wetlands.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 analyzing this site along with Site # </a:t>
            </a:r>
            <a:r>
              <a:rPr lang="en-US" dirty="0" smtClean="0"/>
              <a:t>12 </a:t>
            </a:r>
            <a:r>
              <a:rPr lang="en-US" dirty="0"/>
              <a:t>to understand full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531383"/>
            <a:ext cx="5835990" cy="6004271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125191" y="2862695"/>
            <a:ext cx="1091045" cy="1132609"/>
          </a:xfrm>
          <a:prstGeom prst="mathMultiply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511" y="162051"/>
            <a:ext cx="5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Site # 4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14" y="1172640"/>
            <a:ext cx="4466881" cy="2683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09" y="4147760"/>
            <a:ext cx="5039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best site for industrial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is fully served by all utilities.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do a wetlands identification on this site due to a stream bisecting the site from east to west.</a:t>
            </a:r>
          </a:p>
        </p:txBody>
      </p:sp>
    </p:spTree>
    <p:extLst>
      <p:ext uri="{BB962C8B-B14F-4D97-AF65-F5344CB8AC3E}">
        <p14:creationId xmlns:p14="http://schemas.microsoft.com/office/powerpoint/2010/main" val="797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7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400</TotalTime>
  <Words>755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Raleway</vt:lpstr>
      <vt:lpstr>Times New Roman</vt:lpstr>
      <vt:lpstr>Office Theme</vt:lpstr>
      <vt:lpstr>PowerPoint Presentation</vt:lpstr>
      <vt:lpstr>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Billye Carter</dc:creator>
  <cp:lastModifiedBy>Christian Lockamy</cp:lastModifiedBy>
  <cp:revision>27</cp:revision>
  <dcterms:created xsi:type="dcterms:W3CDTF">2018-07-30T17:41:41Z</dcterms:created>
  <dcterms:modified xsi:type="dcterms:W3CDTF">2018-08-20T19:31:28Z</dcterms:modified>
</cp:coreProperties>
</file>