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9601200" cy="7315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3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2541" y="186181"/>
            <a:ext cx="7315834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80409" y="802135"/>
            <a:ext cx="676910" cy="151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80"/>
              </a:lnSpc>
            </a:pPr>
            <a:r>
              <a:rPr sz="1050" dirty="0">
                <a:latin typeface="Arial Narrow"/>
                <a:cs typeface="Arial Narrow"/>
              </a:rPr>
              <a:t>Dominique</a:t>
            </a:r>
            <a:r>
              <a:rPr sz="1050" spc="-45" dirty="0">
                <a:latin typeface="Arial Narrow"/>
                <a:cs typeface="Arial Narrow"/>
              </a:rPr>
              <a:t> </a:t>
            </a:r>
            <a:r>
              <a:rPr sz="1050" spc="-25" dirty="0">
                <a:latin typeface="Arial Narrow"/>
                <a:cs typeface="Arial Narrow"/>
              </a:rPr>
              <a:t>bo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2566" y="800099"/>
            <a:ext cx="4563110" cy="3430270"/>
          </a:xfrm>
          <a:custGeom>
            <a:avLst/>
            <a:gdLst/>
            <a:ahLst/>
            <a:cxnLst/>
            <a:rect l="l" t="t" r="r" b="b"/>
            <a:pathLst>
              <a:path w="4563110" h="3430270">
                <a:moveTo>
                  <a:pt x="4562487" y="0"/>
                </a:moveTo>
                <a:lnTo>
                  <a:pt x="0" y="0"/>
                </a:lnTo>
                <a:lnTo>
                  <a:pt x="0" y="3283966"/>
                </a:lnTo>
                <a:lnTo>
                  <a:pt x="0" y="3429762"/>
                </a:lnTo>
                <a:lnTo>
                  <a:pt x="4562487" y="3429762"/>
                </a:lnTo>
                <a:lnTo>
                  <a:pt x="4562487" y="3283966"/>
                </a:lnTo>
                <a:lnTo>
                  <a:pt x="45624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2054" y="6743191"/>
            <a:ext cx="2193546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b="1" i="1" dirty="0">
                <a:latin typeface="Arial"/>
                <a:cs typeface="Arial"/>
              </a:rPr>
              <a:t>Membership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as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lang="en-US" sz="950" b="1" i="1" dirty="0" smtClean="0">
                <a:latin typeface="Arial"/>
                <a:cs typeface="Arial"/>
              </a:rPr>
              <a:t>December 7</a:t>
            </a:r>
            <a:r>
              <a:rPr sz="950" b="1" i="1" dirty="0" smtClean="0">
                <a:latin typeface="Arial"/>
                <a:cs typeface="Arial"/>
              </a:rPr>
              <a:t>,</a:t>
            </a:r>
            <a:r>
              <a:rPr sz="950" b="1" i="1" spc="-20" dirty="0" smtClean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2022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0936" y="5875020"/>
            <a:ext cx="2084070" cy="594360"/>
          </a:xfrm>
          <a:prstGeom prst="rect">
            <a:avLst/>
          </a:prstGeom>
          <a:solidFill>
            <a:srgbClr val="FFFF00"/>
          </a:solidFill>
          <a:ln w="15875">
            <a:solidFill>
              <a:srgbClr val="80808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marR="20955" algn="ctr">
              <a:lnSpc>
                <a:spcPts val="1120"/>
              </a:lnSpc>
              <a:spcBef>
                <a:spcPts val="745"/>
              </a:spcBef>
            </a:pPr>
            <a:r>
              <a:rPr sz="950" b="1" i="1" spc="-10" dirty="0">
                <a:latin typeface="Times New Roman"/>
                <a:cs typeface="Times New Roman"/>
              </a:rPr>
              <a:t>(non-voting)</a:t>
            </a:r>
            <a:endParaRPr sz="950">
              <a:latin typeface="Times New Roman"/>
              <a:cs typeface="Times New Roman"/>
            </a:endParaRPr>
          </a:p>
          <a:p>
            <a:pPr marR="21590" algn="ctr">
              <a:lnSpc>
                <a:spcPts val="1105"/>
              </a:lnSpc>
            </a:pPr>
            <a:r>
              <a:rPr sz="950" b="1" i="1" dirty="0">
                <a:latin typeface="Times New Roman"/>
                <a:cs typeface="Times New Roman"/>
              </a:rPr>
              <a:t>John</a:t>
            </a:r>
            <a:r>
              <a:rPr sz="950" b="1" i="1" spc="-20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F.</a:t>
            </a:r>
            <a:r>
              <a:rPr sz="950" b="1" i="1" spc="-1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Sullivan</a:t>
            </a:r>
            <a:r>
              <a:rPr sz="950" b="1" i="1" spc="-20" dirty="0">
                <a:latin typeface="Times New Roman"/>
                <a:cs typeface="Times New Roman"/>
              </a:rPr>
              <a:t> </a:t>
            </a:r>
            <a:r>
              <a:rPr sz="950" b="1" i="1" spc="-25" dirty="0">
                <a:latin typeface="Times New Roman"/>
                <a:cs typeface="Times New Roman"/>
              </a:rPr>
              <a:t>III</a:t>
            </a:r>
            <a:endParaRPr sz="950">
              <a:latin typeface="Times New Roman"/>
              <a:cs typeface="Times New Roman"/>
            </a:endParaRPr>
          </a:p>
          <a:p>
            <a:pPr marR="20955" algn="ctr">
              <a:lnSpc>
                <a:spcPts val="1120"/>
              </a:lnSpc>
            </a:pPr>
            <a:r>
              <a:rPr sz="950" b="1" i="1" spc="-10" dirty="0">
                <a:latin typeface="Times New Roman"/>
                <a:cs typeface="Times New Roman"/>
              </a:rPr>
              <a:t>Federal</a:t>
            </a:r>
            <a:r>
              <a:rPr sz="950" b="1" i="1" spc="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Highway</a:t>
            </a:r>
            <a:r>
              <a:rPr sz="950" b="1" i="1" spc="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Administration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0080" y="5021579"/>
            <a:ext cx="2085339" cy="638636"/>
          </a:xfrm>
          <a:prstGeom prst="rect">
            <a:avLst/>
          </a:prstGeom>
          <a:solidFill>
            <a:srgbClr val="FFFF00"/>
          </a:solidFill>
          <a:ln w="15875">
            <a:solidFill>
              <a:srgbClr val="80808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285115" marR="293370" indent="635" algn="ctr">
              <a:lnSpc>
                <a:spcPts val="1100"/>
              </a:lnSpc>
              <a:spcBef>
                <a:spcPts val="580"/>
              </a:spcBef>
            </a:pPr>
            <a:r>
              <a:rPr lang="en-US" sz="950" b="1" i="1" dirty="0" smtClean="0">
                <a:latin typeface="Times New Roman"/>
                <a:cs typeface="Times New Roman"/>
              </a:rPr>
              <a:t>Merrie Jo </a:t>
            </a:r>
            <a:r>
              <a:rPr lang="en-US" sz="950" b="1" i="1" dirty="0" err="1" smtClean="0">
                <a:latin typeface="Times New Roman"/>
                <a:cs typeface="Times New Roman"/>
              </a:rPr>
              <a:t>Alcoke</a:t>
            </a:r>
            <a:r>
              <a:rPr lang="en-US" sz="950" b="1" i="1" dirty="0" smtClean="0">
                <a:latin typeface="Times New Roman"/>
                <a:cs typeface="Times New Roman"/>
              </a:rPr>
              <a:t>            </a:t>
            </a:r>
            <a:r>
              <a:rPr sz="950" b="1" i="1" dirty="0" smtClean="0">
                <a:latin typeface="Times New Roman"/>
                <a:cs typeface="Times New Roman"/>
              </a:rPr>
              <a:t>Board</a:t>
            </a:r>
            <a:r>
              <a:rPr sz="950" b="1" i="1" spc="-20" dirty="0" smtClean="0">
                <a:latin typeface="Times New Roman"/>
                <a:cs typeface="Times New Roman"/>
              </a:rPr>
              <a:t> </a:t>
            </a:r>
            <a:r>
              <a:rPr sz="950" b="1" i="1" spc="-25" dirty="0">
                <a:latin typeface="Times New Roman"/>
                <a:cs typeface="Times New Roman"/>
              </a:rPr>
              <a:t>of </a:t>
            </a:r>
            <a:r>
              <a:rPr sz="950" b="1" i="1" dirty="0">
                <a:latin typeface="Times New Roman"/>
                <a:cs typeface="Times New Roman"/>
              </a:rPr>
              <a:t>Transportation</a:t>
            </a:r>
            <a:r>
              <a:rPr sz="950" b="1" i="1" spc="-60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NCDOT </a:t>
            </a:r>
            <a:r>
              <a:rPr sz="950" spc="-10" dirty="0">
                <a:latin typeface="Times New Roman"/>
                <a:cs typeface="Times New Roman"/>
              </a:rPr>
              <a:t>ALTERNATE:</a:t>
            </a:r>
            <a:r>
              <a:rPr sz="950" spc="-20" dirty="0">
                <a:latin typeface="Times New Roman"/>
                <a:cs typeface="Times New Roman"/>
              </a:rPr>
              <a:t> </a:t>
            </a:r>
            <a:r>
              <a:rPr sz="950" dirty="0">
                <a:latin typeface="Times New Roman"/>
                <a:cs typeface="Times New Roman"/>
              </a:rPr>
              <a:t>Hugh</a:t>
            </a:r>
            <a:r>
              <a:rPr sz="950" spc="-20" dirty="0"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</a:rPr>
              <a:t>Overholt</a:t>
            </a:r>
            <a:endParaRPr sz="95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0080" y="1501902"/>
            <a:ext cx="2087245" cy="590550"/>
          </a:xfrm>
          <a:prstGeom prst="rect">
            <a:avLst/>
          </a:prstGeom>
          <a:solidFill>
            <a:srgbClr val="FFFF00"/>
          </a:solidFill>
          <a:ln w="15875">
            <a:solidFill>
              <a:srgbClr val="80808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R="97155" algn="ctr">
              <a:lnSpc>
                <a:spcPts val="1185"/>
              </a:lnSpc>
              <a:spcBef>
                <a:spcPts val="90"/>
              </a:spcBef>
            </a:pPr>
            <a:r>
              <a:rPr sz="1000" b="1" i="1" spc="-10" dirty="0">
                <a:latin typeface="Times New Roman"/>
                <a:cs typeface="Times New Roman"/>
              </a:rPr>
              <a:t>CHAIR</a:t>
            </a:r>
            <a:endParaRPr sz="1000">
              <a:latin typeface="Times New Roman"/>
              <a:cs typeface="Times New Roman"/>
            </a:endParaRPr>
          </a:p>
          <a:p>
            <a:pPr marL="621665" marR="641985" indent="-78105">
              <a:lnSpc>
                <a:spcPts val="930"/>
              </a:lnSpc>
              <a:spcBef>
                <a:spcPts val="40"/>
              </a:spcBef>
            </a:pPr>
            <a:r>
              <a:rPr sz="800" b="1" i="1" dirty="0">
                <a:latin typeface="Times New Roman"/>
                <a:cs typeface="Times New Roman"/>
              </a:rPr>
              <a:t>P.J.</a:t>
            </a:r>
            <a:r>
              <a:rPr sz="800" b="1" i="1" spc="-5" dirty="0">
                <a:latin typeface="Times New Roman"/>
                <a:cs typeface="Times New Roman"/>
              </a:rPr>
              <a:t> </a:t>
            </a:r>
            <a:r>
              <a:rPr sz="800" b="1" i="1" spc="-10" dirty="0">
                <a:latin typeface="Times New Roman"/>
                <a:cs typeface="Times New Roman"/>
              </a:rPr>
              <a:t>Connelly,</a:t>
            </a:r>
            <a:r>
              <a:rPr sz="800" b="1" i="1" spc="-5" dirty="0">
                <a:latin typeface="Times New Roman"/>
                <a:cs typeface="Times New Roman"/>
              </a:rPr>
              <a:t> </a:t>
            </a:r>
            <a:r>
              <a:rPr sz="800" b="1" i="1" spc="-10" dirty="0">
                <a:latin typeface="Times New Roman"/>
                <a:cs typeface="Times New Roman"/>
              </a:rPr>
              <a:t>Mayor</a:t>
            </a:r>
            <a:r>
              <a:rPr sz="800" b="1" i="1" spc="500" dirty="0">
                <a:latin typeface="Times New Roman"/>
                <a:cs typeface="Times New Roman"/>
              </a:rPr>
              <a:t> </a:t>
            </a:r>
            <a:r>
              <a:rPr sz="800" b="1" i="1" dirty="0">
                <a:latin typeface="Times New Roman"/>
                <a:cs typeface="Times New Roman"/>
              </a:rPr>
              <a:t>City</a:t>
            </a:r>
            <a:r>
              <a:rPr sz="800" b="1" i="1" spc="-15" dirty="0">
                <a:latin typeface="Times New Roman"/>
                <a:cs typeface="Times New Roman"/>
              </a:rPr>
              <a:t> </a:t>
            </a:r>
            <a:r>
              <a:rPr sz="800" b="1" i="1" dirty="0">
                <a:latin typeface="Times New Roman"/>
                <a:cs typeface="Times New Roman"/>
              </a:rPr>
              <a:t>of</a:t>
            </a:r>
            <a:r>
              <a:rPr sz="800" b="1" i="1" spc="-15" dirty="0">
                <a:latin typeface="Times New Roman"/>
                <a:cs typeface="Times New Roman"/>
              </a:rPr>
              <a:t> </a:t>
            </a:r>
            <a:r>
              <a:rPr sz="800" b="1" i="1" spc="-10" dirty="0">
                <a:latin typeface="Times New Roman"/>
                <a:cs typeface="Times New Roman"/>
              </a:rPr>
              <a:t>Greenville</a:t>
            </a:r>
            <a:endParaRPr sz="800">
              <a:latin typeface="Times New Roman"/>
              <a:cs typeface="Times New Roman"/>
            </a:endParaRPr>
          </a:p>
          <a:p>
            <a:pPr marR="97790" algn="ctr">
              <a:lnSpc>
                <a:spcPts val="905"/>
              </a:lnSpc>
            </a:pPr>
            <a:r>
              <a:rPr sz="800" b="1" i="1" spc="-10" dirty="0">
                <a:latin typeface="Times New Roman"/>
                <a:cs typeface="Times New Roman"/>
              </a:rPr>
              <a:t>ALTERNATE:</a:t>
            </a:r>
            <a:r>
              <a:rPr sz="800" b="1" i="1" spc="-5" dirty="0">
                <a:latin typeface="Times New Roman"/>
                <a:cs typeface="Times New Roman"/>
              </a:rPr>
              <a:t> </a:t>
            </a:r>
            <a:r>
              <a:rPr sz="800" b="1" i="1" dirty="0">
                <a:latin typeface="Times New Roman"/>
                <a:cs typeface="Times New Roman"/>
              </a:rPr>
              <a:t>Rose Glover, Mayor</a:t>
            </a:r>
            <a:r>
              <a:rPr sz="800" b="1" i="1" spc="-5" dirty="0">
                <a:latin typeface="Times New Roman"/>
                <a:cs typeface="Times New Roman"/>
              </a:rPr>
              <a:t> </a:t>
            </a:r>
            <a:r>
              <a:rPr sz="800" b="1" i="1" spc="-10" dirty="0">
                <a:latin typeface="Times New Roman"/>
                <a:cs typeface="Times New Roman"/>
              </a:rPr>
              <a:t>Pro-</a:t>
            </a:r>
            <a:r>
              <a:rPr sz="800" b="1" i="1" spc="-25" dirty="0">
                <a:latin typeface="Times New Roman"/>
                <a:cs typeface="Times New Roman"/>
              </a:rPr>
              <a:t>Tem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7461" y="829055"/>
            <a:ext cx="2811780" cy="486409"/>
          </a:xfrm>
          <a:prstGeom prst="rect">
            <a:avLst/>
          </a:prstGeom>
          <a:solidFill>
            <a:srgbClr val="FFFF00"/>
          </a:solidFill>
          <a:ln w="25400">
            <a:solidFill>
              <a:srgbClr val="80808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648335" marR="365125" indent="-210820">
              <a:lnSpc>
                <a:spcPct val="104700"/>
              </a:lnSpc>
              <a:spcBef>
                <a:spcPts val="455"/>
              </a:spcBef>
            </a:pPr>
            <a:r>
              <a:rPr sz="1050" b="1" spc="-10" dirty="0">
                <a:latin typeface="Times New Roman"/>
                <a:cs typeface="Times New Roman"/>
              </a:rPr>
              <a:t>TRANSPORTATION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ADVISORY COMMITTEE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MEMBERS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32882" y="2141982"/>
            <a:ext cx="2011680" cy="55816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615950" marR="542290" indent="-1270" algn="ctr">
              <a:lnSpc>
                <a:spcPts val="1110"/>
              </a:lnSpc>
              <a:spcBef>
                <a:spcPts val="585"/>
              </a:spcBef>
            </a:pPr>
            <a:r>
              <a:rPr sz="950" b="1" i="1" dirty="0">
                <a:latin typeface="Arial"/>
                <a:cs typeface="Arial"/>
              </a:rPr>
              <a:t>Terri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Parker </a:t>
            </a:r>
            <a:r>
              <a:rPr sz="950" b="1" i="1" dirty="0">
                <a:latin typeface="Arial"/>
                <a:cs typeface="Arial"/>
              </a:rPr>
              <a:t>Town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Manager</a:t>
            </a:r>
            <a:endParaRPr sz="950">
              <a:latin typeface="Arial"/>
              <a:cs typeface="Arial"/>
            </a:endParaRPr>
          </a:p>
          <a:p>
            <a:pPr marL="65405" algn="ctr">
              <a:lnSpc>
                <a:spcPts val="1080"/>
              </a:lnSpc>
            </a:pPr>
            <a:r>
              <a:rPr sz="950" b="1" i="1" dirty="0">
                <a:latin typeface="Arial"/>
                <a:cs typeface="Arial"/>
              </a:rPr>
              <a:t>Town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Winterville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35167" y="1463802"/>
            <a:ext cx="2011680" cy="586699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476250" marR="535305" indent="33020" algn="ctr">
              <a:lnSpc>
                <a:spcPts val="1110"/>
              </a:lnSpc>
              <a:spcBef>
                <a:spcPts val="75"/>
              </a:spcBef>
            </a:pPr>
            <a:r>
              <a:rPr lang="en-US" sz="950" b="1" i="1" dirty="0">
                <a:latin typeface="Arial"/>
                <a:cs typeface="Arial"/>
              </a:rPr>
              <a:t>Anthony Bower</a:t>
            </a:r>
          </a:p>
          <a:p>
            <a:pPr marL="476250" marR="535305" indent="33020" algn="ctr">
              <a:lnSpc>
                <a:spcPts val="1110"/>
              </a:lnSpc>
              <a:spcBef>
                <a:spcPts val="75"/>
              </a:spcBef>
            </a:pPr>
            <a:r>
              <a:rPr sz="950" b="1" i="1" dirty="0">
                <a:latin typeface="Arial"/>
                <a:cs typeface="Arial"/>
              </a:rPr>
              <a:t>Asst.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Town </a:t>
            </a:r>
            <a:r>
              <a:rPr sz="950" b="1" i="1" dirty="0">
                <a:latin typeface="Arial"/>
                <a:cs typeface="Arial"/>
              </a:rPr>
              <a:t>Manager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Town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25" dirty="0">
                <a:latin typeface="Arial"/>
                <a:cs typeface="Arial"/>
              </a:rPr>
              <a:t>of </a:t>
            </a:r>
            <a:r>
              <a:rPr sz="950" b="1" i="1" dirty="0">
                <a:latin typeface="Arial"/>
                <a:cs typeface="Arial"/>
              </a:rPr>
              <a:t>Winterville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65932" y="2806700"/>
            <a:ext cx="2011680" cy="50719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509270" marR="501650" indent="29209"/>
            <a:r>
              <a:rPr lang="en-US" sz="950" b="1" i="1" dirty="0">
                <a:latin typeface="Arial"/>
                <a:cs typeface="Arial"/>
              </a:rPr>
              <a:t>Elizabeth Stalls</a:t>
            </a:r>
          </a:p>
          <a:p>
            <a:pPr marL="509270" marR="501650" indent="29209"/>
            <a:r>
              <a:rPr sz="950" b="1" i="1" dirty="0">
                <a:latin typeface="Arial"/>
                <a:cs typeface="Arial"/>
              </a:rPr>
              <a:t>Transit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Manager </a:t>
            </a: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Greenville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59073" y="2140457"/>
            <a:ext cx="2011680" cy="55880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504825" marR="506095" indent="-1270" algn="ctr">
              <a:lnSpc>
                <a:spcPts val="1110"/>
              </a:lnSpc>
              <a:spcBef>
                <a:spcPts val="70"/>
              </a:spcBef>
            </a:pPr>
            <a:r>
              <a:rPr sz="950" b="1" i="1" dirty="0">
                <a:latin typeface="Arial"/>
                <a:cs typeface="Arial"/>
              </a:rPr>
              <a:t>Thomas</a:t>
            </a:r>
            <a:r>
              <a:rPr sz="950" b="1" i="1" spc="-4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Barnett </a:t>
            </a:r>
            <a:r>
              <a:rPr sz="950" b="1" i="1" dirty="0">
                <a:latin typeface="Arial"/>
                <a:cs typeface="Arial"/>
              </a:rPr>
              <a:t>Chief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Planner </a:t>
            </a: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Greenville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59073" y="3431032"/>
            <a:ext cx="2011680" cy="56388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R="17145" algn="ctr">
              <a:lnSpc>
                <a:spcPts val="1125"/>
              </a:lnSpc>
              <a:spcBef>
                <a:spcPts val="585"/>
              </a:spcBef>
            </a:pPr>
            <a:r>
              <a:rPr sz="950" b="1" i="1" dirty="0">
                <a:latin typeface="Arial"/>
                <a:cs typeface="Arial"/>
              </a:rPr>
              <a:t>Lisa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Kirby</a:t>
            </a:r>
            <a:endParaRPr sz="950">
              <a:latin typeface="Arial"/>
              <a:cs typeface="Arial"/>
            </a:endParaRPr>
          </a:p>
          <a:p>
            <a:pPr marL="497205" marR="514350" indent="66675" algn="ctr">
              <a:lnSpc>
                <a:spcPts val="1110"/>
              </a:lnSpc>
              <a:spcBef>
                <a:spcPts val="45"/>
              </a:spcBef>
            </a:pP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Engineer </a:t>
            </a: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Greenville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62121" y="1463802"/>
            <a:ext cx="2011680" cy="566181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281940" marR="314960" indent="277495" algn="l">
              <a:lnSpc>
                <a:spcPts val="1110"/>
              </a:lnSpc>
              <a:spcBef>
                <a:spcPts val="15"/>
              </a:spcBef>
            </a:pPr>
            <a:r>
              <a:rPr lang="en-US" sz="950" b="1" i="1" dirty="0">
                <a:latin typeface="Arial"/>
                <a:cs typeface="Arial"/>
              </a:rPr>
              <a:t>       CHAIR</a:t>
            </a:r>
          </a:p>
          <a:p>
            <a:pPr marL="281940" marR="314960" indent="277495">
              <a:lnSpc>
                <a:spcPts val="1110"/>
              </a:lnSpc>
              <a:spcBef>
                <a:spcPts val="15"/>
              </a:spcBef>
            </a:pPr>
            <a:r>
              <a:rPr sz="950" b="1" i="1" dirty="0">
                <a:latin typeface="Arial"/>
                <a:cs typeface="Arial"/>
              </a:rPr>
              <a:t>Kevin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Mulligan</a:t>
            </a:r>
            <a:r>
              <a:rPr lang="en-US" sz="950" b="1" i="1" spc="-10" dirty="0">
                <a:latin typeface="Arial"/>
                <a:cs typeface="Arial"/>
              </a:rPr>
              <a:t>, </a:t>
            </a:r>
            <a:r>
              <a:rPr sz="950" b="1" i="1" spc="-1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Director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Public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Works</a:t>
            </a:r>
            <a:endParaRPr sz="950" dirty="0">
              <a:latin typeface="Arial"/>
              <a:cs typeface="Arial"/>
            </a:endParaRPr>
          </a:p>
          <a:p>
            <a:pPr marL="831215" marR="522605" indent="-342265">
              <a:lnSpc>
                <a:spcPts val="1110"/>
              </a:lnSpc>
            </a:pP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Greenville 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16773" y="2802382"/>
            <a:ext cx="2015489" cy="55753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3810" algn="ctr">
              <a:lnSpc>
                <a:spcPts val="1025"/>
              </a:lnSpc>
            </a:pPr>
            <a:r>
              <a:rPr sz="950" b="1" i="1" dirty="0">
                <a:latin typeface="Arial"/>
                <a:cs typeface="Arial"/>
              </a:rPr>
              <a:t>Bailey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Harden</a:t>
            </a:r>
            <a:endParaRPr sz="950">
              <a:latin typeface="Arial"/>
              <a:cs typeface="Arial"/>
            </a:endParaRPr>
          </a:p>
          <a:p>
            <a:pPr marL="254000" marR="257810" algn="ctr">
              <a:lnSpc>
                <a:spcPts val="1110"/>
              </a:lnSpc>
              <a:spcBef>
                <a:spcPts val="30"/>
              </a:spcBef>
            </a:pPr>
            <a:r>
              <a:rPr sz="950" b="1" i="1" dirty="0">
                <a:latin typeface="Arial"/>
                <a:cs typeface="Arial"/>
              </a:rPr>
              <a:t>Eastern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Region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Mobility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50" dirty="0">
                <a:latin typeface="Arial"/>
                <a:cs typeface="Arial"/>
              </a:rPr>
              <a:t>&amp; </a:t>
            </a:r>
            <a:r>
              <a:rPr sz="950" b="1" i="1" dirty="0">
                <a:latin typeface="Arial"/>
                <a:cs typeface="Arial"/>
              </a:rPr>
              <a:t>Safety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Field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Operations </a:t>
            </a:r>
            <a:r>
              <a:rPr sz="950" b="1" i="1" dirty="0">
                <a:latin typeface="Arial"/>
                <a:cs typeface="Arial"/>
              </a:rPr>
              <a:t>Engineer</a:t>
            </a:r>
            <a:r>
              <a:rPr sz="950" b="1" i="1" spc="210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NCDOT</a:t>
            </a:r>
            <a:endParaRPr sz="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38978" y="6082538"/>
            <a:ext cx="2012950" cy="492759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315595" marR="165735" indent="325120">
              <a:lnSpc>
                <a:spcPts val="1110"/>
              </a:lnSpc>
              <a:spcBef>
                <a:spcPts val="220"/>
              </a:spcBef>
            </a:pPr>
            <a:r>
              <a:rPr sz="950" b="1" i="1" dirty="0">
                <a:latin typeface="Arial"/>
                <a:cs typeface="Arial"/>
              </a:rPr>
              <a:t>Michael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Taylor </a:t>
            </a:r>
            <a:r>
              <a:rPr sz="950" b="1" i="1" dirty="0">
                <a:latin typeface="Arial"/>
                <a:cs typeface="Arial"/>
              </a:rPr>
              <a:t>Assistant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County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Manager</a:t>
            </a:r>
            <a:endParaRPr sz="950">
              <a:latin typeface="Arial"/>
              <a:cs typeface="Arial"/>
            </a:endParaRPr>
          </a:p>
          <a:p>
            <a:pPr marL="755650">
              <a:lnSpc>
                <a:spcPts val="1085"/>
              </a:lnSpc>
            </a:pPr>
            <a:r>
              <a:rPr sz="950" b="1" i="1" dirty="0">
                <a:latin typeface="Arial"/>
                <a:cs typeface="Arial"/>
              </a:rPr>
              <a:t>Pitt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County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02546" y="2147742"/>
            <a:ext cx="2012950" cy="545465"/>
          </a:xfrm>
          <a:prstGeom prst="rect">
            <a:avLst/>
          </a:prstGeom>
          <a:solidFill>
            <a:srgbClr val="00FFFF"/>
          </a:solidFill>
          <a:ln w="21181">
            <a:solidFill>
              <a:srgbClr val="80808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302895" marR="280035" indent="-635" algn="ctr">
              <a:lnSpc>
                <a:spcPts val="1110"/>
              </a:lnSpc>
              <a:spcBef>
                <a:spcPts val="365"/>
              </a:spcBef>
            </a:pPr>
            <a:r>
              <a:rPr sz="950" b="1" i="1" dirty="0">
                <a:latin typeface="Arial"/>
                <a:cs typeface="Arial"/>
              </a:rPr>
              <a:t>Steve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Hamilton,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25" dirty="0">
                <a:latin typeface="Arial"/>
                <a:cs typeface="Arial"/>
              </a:rPr>
              <a:t>PE </a:t>
            </a:r>
            <a:r>
              <a:rPr sz="950" b="1" i="1" dirty="0">
                <a:latin typeface="Arial"/>
                <a:cs typeface="Arial"/>
              </a:rPr>
              <a:t>Division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Traffic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Engineer </a:t>
            </a:r>
            <a:r>
              <a:rPr sz="950" b="1" i="1" dirty="0">
                <a:latin typeface="Arial"/>
                <a:cs typeface="Arial"/>
              </a:rPr>
              <a:t>Division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2,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NCDOT</a:t>
            </a:r>
            <a:endParaRPr sz="9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38978" y="5400040"/>
            <a:ext cx="2012950" cy="55943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488950" marR="450215" indent="-635" algn="ctr">
              <a:lnSpc>
                <a:spcPts val="1110"/>
              </a:lnSpc>
              <a:spcBef>
                <a:spcPts val="500"/>
              </a:spcBef>
            </a:pPr>
            <a:r>
              <a:rPr sz="950" b="1" i="1" dirty="0">
                <a:latin typeface="Arial"/>
                <a:cs typeface="Arial"/>
              </a:rPr>
              <a:t>Jeff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Cabaniss </a:t>
            </a:r>
            <a:r>
              <a:rPr sz="950" b="1" i="1" dirty="0">
                <a:latin typeface="Arial"/>
                <a:cs typeface="Arial"/>
              </a:rPr>
              <a:t>Division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Engineer </a:t>
            </a:r>
            <a:r>
              <a:rPr sz="950" b="1" i="1" dirty="0">
                <a:latin typeface="Arial"/>
                <a:cs typeface="Arial"/>
              </a:rPr>
              <a:t>Division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2,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NCDOT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59073" y="6104128"/>
            <a:ext cx="2011680" cy="49657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690880" marR="668655" algn="ctr">
              <a:lnSpc>
                <a:spcPts val="1110"/>
              </a:lnSpc>
              <a:spcBef>
                <a:spcPts val="254"/>
              </a:spcBef>
            </a:pPr>
            <a:r>
              <a:rPr sz="950" b="1" i="1" dirty="0">
                <a:latin typeface="Arial"/>
                <a:cs typeface="Arial"/>
              </a:rPr>
              <a:t>Jonas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Hill </a:t>
            </a:r>
            <a:r>
              <a:rPr sz="950" b="1" i="1" spc="-10" dirty="0">
                <a:latin typeface="Arial"/>
                <a:cs typeface="Arial"/>
              </a:rPr>
              <a:t>Planner</a:t>
            </a:r>
            <a:r>
              <a:rPr sz="950" b="1" i="1" spc="50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Pitt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County</a:t>
            </a:r>
            <a:endParaRPr sz="9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59073" y="5412994"/>
            <a:ext cx="2011680" cy="57721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433705" marR="363855" algn="ctr">
              <a:lnSpc>
                <a:spcPts val="1110"/>
              </a:lnSpc>
              <a:spcBef>
                <a:spcPts val="480"/>
              </a:spcBef>
            </a:pPr>
            <a:r>
              <a:rPr sz="950" b="1" i="1" dirty="0">
                <a:latin typeface="Arial"/>
                <a:cs typeface="Arial"/>
              </a:rPr>
              <a:t>James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Rhodes,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AICP </a:t>
            </a:r>
            <a:r>
              <a:rPr sz="950" b="1" i="1" dirty="0">
                <a:latin typeface="Arial"/>
                <a:cs typeface="Arial"/>
              </a:rPr>
              <a:t>Planning</a:t>
            </a:r>
            <a:r>
              <a:rPr sz="950" b="1" i="1" spc="-5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Director</a:t>
            </a:r>
            <a:r>
              <a:rPr sz="950" b="1" i="1" spc="50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Pitt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County</a:t>
            </a:r>
            <a:endParaRPr sz="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59073" y="4752340"/>
            <a:ext cx="2011680" cy="55816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588645" marR="657860" indent="-1270" algn="ctr">
              <a:lnSpc>
                <a:spcPts val="1110"/>
              </a:lnSpc>
              <a:spcBef>
                <a:spcPts val="505"/>
              </a:spcBef>
            </a:pPr>
            <a:r>
              <a:rPr sz="950" b="1" i="1" dirty="0">
                <a:latin typeface="Arial"/>
                <a:cs typeface="Arial"/>
              </a:rPr>
              <a:t>Ann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E.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Wall </a:t>
            </a: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Manager</a:t>
            </a:r>
            <a:endParaRPr sz="950">
              <a:latin typeface="Arial"/>
              <a:cs typeface="Arial"/>
            </a:endParaRPr>
          </a:p>
          <a:p>
            <a:pPr marR="69850" algn="ctr">
              <a:lnSpc>
                <a:spcPts val="1080"/>
              </a:lnSpc>
            </a:pP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Greenville</a:t>
            </a:r>
            <a:endParaRPr sz="9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716773" y="4706365"/>
            <a:ext cx="2011680" cy="55816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271780" marR="224154" indent="307975">
              <a:lnSpc>
                <a:spcPts val="1110"/>
              </a:lnSpc>
              <a:spcBef>
                <a:spcPts val="30"/>
              </a:spcBef>
            </a:pPr>
            <a:r>
              <a:rPr sz="950" b="1" i="1" dirty="0">
                <a:latin typeface="Arial"/>
                <a:cs typeface="Arial"/>
              </a:rPr>
              <a:t>William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Bagnell </a:t>
            </a:r>
            <a:r>
              <a:rPr sz="950" b="1" i="1" dirty="0">
                <a:latin typeface="Arial"/>
                <a:cs typeface="Arial"/>
              </a:rPr>
              <a:t>Associate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Vice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Chancellor</a:t>
            </a:r>
            <a:endParaRPr sz="950" dirty="0">
              <a:latin typeface="Arial"/>
              <a:cs typeface="Arial"/>
            </a:endParaRPr>
          </a:p>
          <a:p>
            <a:pPr marL="332105" marR="285115" indent="120014">
              <a:lnSpc>
                <a:spcPts val="1110"/>
              </a:lnSpc>
            </a:pPr>
            <a:r>
              <a:rPr sz="950" b="1" i="1" dirty="0">
                <a:latin typeface="Arial"/>
                <a:cs typeface="Arial"/>
              </a:rPr>
              <a:t>Campus</a:t>
            </a:r>
            <a:r>
              <a:rPr sz="950" b="1" i="1" spc="-4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Operations </a:t>
            </a:r>
            <a:r>
              <a:rPr sz="950" b="1" i="1" dirty="0">
                <a:latin typeface="Arial"/>
                <a:cs typeface="Arial"/>
              </a:rPr>
              <a:t>East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Carolina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University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16773" y="4095241"/>
            <a:ext cx="2015489" cy="455253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557530" marR="443865" indent="-1270" algn="ctr">
              <a:lnSpc>
                <a:spcPts val="1110"/>
              </a:lnSpc>
            </a:pPr>
            <a:r>
              <a:rPr lang="en-US" sz="950" b="1" i="1" dirty="0">
                <a:latin typeface="Arial"/>
                <a:cs typeface="Arial"/>
              </a:rPr>
              <a:t>Pat Harris</a:t>
            </a:r>
          </a:p>
          <a:p>
            <a:pPr marL="557530" marR="443865" indent="-1270" algn="ctr">
              <a:lnSpc>
                <a:spcPts val="1110"/>
              </a:lnSpc>
            </a:pPr>
            <a:r>
              <a:rPr sz="950" b="1" i="1" dirty="0">
                <a:latin typeface="Arial"/>
                <a:cs typeface="Arial"/>
              </a:rPr>
              <a:t>Planning</a:t>
            </a:r>
            <a:r>
              <a:rPr sz="950" b="1" i="1" spc="-5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Director</a:t>
            </a:r>
            <a:endParaRPr sz="950" dirty="0">
              <a:latin typeface="Arial"/>
              <a:cs typeface="Arial"/>
            </a:endParaRPr>
          </a:p>
          <a:p>
            <a:pPr marL="104139" algn="ctr">
              <a:lnSpc>
                <a:spcPts val="1080"/>
              </a:lnSpc>
            </a:pPr>
            <a:r>
              <a:rPr sz="950" b="1" i="1" spc="-10" dirty="0">
                <a:latin typeface="Arial"/>
                <a:cs typeface="Arial"/>
              </a:rPr>
              <a:t>Mid-</a:t>
            </a:r>
            <a:r>
              <a:rPr sz="950" b="1" i="1" dirty="0">
                <a:latin typeface="Arial"/>
                <a:cs typeface="Arial"/>
              </a:rPr>
              <a:t>East </a:t>
            </a:r>
            <a:r>
              <a:rPr sz="950" b="1" i="1" spc="-10" dirty="0">
                <a:latin typeface="Arial"/>
                <a:cs typeface="Arial"/>
              </a:rPr>
              <a:t>Commission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06106" y="5391658"/>
            <a:ext cx="2011680" cy="44894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233045" marR="250825" algn="ctr">
              <a:lnSpc>
                <a:spcPts val="1110"/>
              </a:lnSpc>
              <a:spcBef>
                <a:spcPts val="100"/>
              </a:spcBef>
            </a:pPr>
            <a:r>
              <a:rPr sz="800" b="1" i="1" spc="-10" dirty="0">
                <a:latin typeface="Arial"/>
                <a:cs typeface="Arial"/>
              </a:rPr>
              <a:t>(non-voting)</a:t>
            </a:r>
            <a:r>
              <a:rPr lang="en-US" sz="800" b="1" i="1" spc="-1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Brandon</a:t>
            </a:r>
            <a:r>
              <a:rPr sz="950" b="1" i="1" spc="1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Oliver </a:t>
            </a:r>
            <a:r>
              <a:rPr sz="950" b="1" i="1" dirty="0">
                <a:latin typeface="Arial"/>
                <a:cs typeface="Arial"/>
              </a:rPr>
              <a:t>Planning</a:t>
            </a:r>
            <a:r>
              <a:rPr sz="950" b="1" i="1" spc="-45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Team</a:t>
            </a:r>
            <a:endParaRPr sz="950" dirty="0">
              <a:latin typeface="Arial"/>
              <a:cs typeface="Arial"/>
            </a:endParaRPr>
          </a:p>
          <a:p>
            <a:pPr marR="15240" algn="ctr">
              <a:lnSpc>
                <a:spcPts val="1080"/>
              </a:lnSpc>
            </a:pPr>
            <a:r>
              <a:rPr sz="950" b="1" i="1" dirty="0">
                <a:latin typeface="Arial"/>
                <a:cs typeface="Arial"/>
              </a:rPr>
              <a:t>Federal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Highway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Administration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716773" y="3454400"/>
            <a:ext cx="2011680" cy="53086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445134" marR="492759" indent="130810">
              <a:lnSpc>
                <a:spcPts val="1110"/>
              </a:lnSpc>
              <a:spcBef>
                <a:spcPts val="425"/>
              </a:spcBef>
            </a:pPr>
            <a:r>
              <a:rPr sz="950" b="1" i="1" dirty="0">
                <a:latin typeface="Arial"/>
                <a:cs typeface="Arial"/>
              </a:rPr>
              <a:t>Len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White,</a:t>
            </a:r>
            <a:r>
              <a:rPr sz="950" b="1" i="1" spc="-25" dirty="0">
                <a:latin typeface="Arial"/>
                <a:cs typeface="Arial"/>
              </a:rPr>
              <a:t> PE </a:t>
            </a:r>
            <a:r>
              <a:rPr sz="950" b="1" i="1" dirty="0">
                <a:latin typeface="Arial"/>
                <a:cs typeface="Arial"/>
              </a:rPr>
              <a:t>Planning</a:t>
            </a:r>
            <a:r>
              <a:rPr sz="950" b="1" i="1" spc="-4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Engineer </a:t>
            </a:r>
            <a:r>
              <a:rPr sz="950" b="1" i="1" dirty="0">
                <a:latin typeface="Arial"/>
                <a:cs typeface="Arial"/>
              </a:rPr>
              <a:t>Division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2,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NCDOT</a:t>
            </a:r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44084" y="829055"/>
            <a:ext cx="2721610" cy="440690"/>
          </a:xfrm>
          <a:prstGeom prst="rect">
            <a:avLst/>
          </a:prstGeom>
          <a:solidFill>
            <a:srgbClr val="00FFFF"/>
          </a:solidFill>
          <a:ln w="25400">
            <a:solidFill>
              <a:srgbClr val="80808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550545" marR="410845" indent="-169545">
              <a:lnSpc>
                <a:spcPts val="1220"/>
              </a:lnSpc>
              <a:spcBef>
                <a:spcPts val="409"/>
              </a:spcBef>
            </a:pPr>
            <a:r>
              <a:rPr sz="1050" b="1" spc="-10" dirty="0">
                <a:latin typeface="Times New Roman"/>
                <a:cs typeface="Times New Roman"/>
              </a:rPr>
              <a:t>TECHNICAL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COORDINATING COMMITTEE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MEMBERS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59073" y="4084065"/>
            <a:ext cx="2011680" cy="55816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51130" marR="158115" algn="ctr">
              <a:lnSpc>
                <a:spcPts val="1110"/>
              </a:lnSpc>
              <a:spcBef>
                <a:spcPts val="825"/>
              </a:spcBef>
            </a:pPr>
            <a:r>
              <a:rPr sz="950" b="1" i="1" dirty="0">
                <a:latin typeface="Arial"/>
                <a:cs typeface="Arial"/>
              </a:rPr>
              <a:t>Richard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DiCesare,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P.E.,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PTOE </a:t>
            </a: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Traffic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Engineer</a:t>
            </a:r>
            <a:endParaRPr sz="950">
              <a:latin typeface="Arial"/>
              <a:cs typeface="Arial"/>
            </a:endParaRPr>
          </a:p>
          <a:p>
            <a:pPr marR="6985" algn="ctr">
              <a:lnSpc>
                <a:spcPts val="1080"/>
              </a:lnSpc>
            </a:pPr>
            <a:r>
              <a:rPr sz="950" b="1" i="1" dirty="0">
                <a:latin typeface="Arial"/>
                <a:cs typeface="Arial"/>
              </a:rPr>
              <a:t>City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Greenville</a:t>
            </a:r>
            <a:endParaRPr sz="95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Greenville</a:t>
            </a:r>
            <a:r>
              <a:rPr spc="-90" dirty="0"/>
              <a:t> </a:t>
            </a:r>
            <a:r>
              <a:rPr dirty="0"/>
              <a:t>Urban</a:t>
            </a:r>
            <a:r>
              <a:rPr spc="-90" dirty="0"/>
              <a:t> </a:t>
            </a:r>
            <a:r>
              <a:rPr dirty="0"/>
              <a:t>Area</a:t>
            </a:r>
            <a:r>
              <a:rPr spc="-90" dirty="0"/>
              <a:t> </a:t>
            </a:r>
            <a:r>
              <a:rPr dirty="0"/>
              <a:t>Metropolitan</a:t>
            </a:r>
            <a:r>
              <a:rPr spc="-90" dirty="0"/>
              <a:t> </a:t>
            </a:r>
            <a:r>
              <a:rPr dirty="0"/>
              <a:t>Planning</a:t>
            </a:r>
            <a:r>
              <a:rPr spc="-90" dirty="0"/>
              <a:t> </a:t>
            </a:r>
            <a:r>
              <a:rPr spc="-10" dirty="0"/>
              <a:t>Organization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709916" y="1463802"/>
            <a:ext cx="2014855" cy="57658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R="30480" algn="ctr">
              <a:lnSpc>
                <a:spcPts val="1185"/>
              </a:lnSpc>
              <a:spcBef>
                <a:spcPts val="45"/>
              </a:spcBef>
            </a:pPr>
            <a:r>
              <a:rPr sz="1000" b="1" dirty="0">
                <a:latin typeface="Arial"/>
                <a:cs typeface="Arial"/>
              </a:rPr>
              <a:t>Liam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Hogan-</a:t>
            </a:r>
            <a:r>
              <a:rPr sz="1000" b="1" spc="-10" dirty="0">
                <a:latin typeface="Arial"/>
                <a:cs typeface="Arial"/>
              </a:rPr>
              <a:t>Rivera</a:t>
            </a:r>
            <a:endParaRPr sz="1000">
              <a:latin typeface="Arial"/>
              <a:cs typeface="Arial"/>
            </a:endParaRPr>
          </a:p>
          <a:p>
            <a:pPr marL="66040" marR="96520" algn="ctr">
              <a:lnSpc>
                <a:spcPts val="1110"/>
              </a:lnSpc>
            </a:pPr>
            <a:r>
              <a:rPr sz="950" b="1" i="1" dirty="0">
                <a:latin typeface="Arial"/>
                <a:cs typeface="Arial"/>
              </a:rPr>
              <a:t>Greenville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MPO</a:t>
            </a:r>
            <a:r>
              <a:rPr sz="950" b="1" i="1" spc="-3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Coordinator Transportation</a:t>
            </a:r>
            <a:r>
              <a:rPr sz="950" b="1" i="1" spc="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Planning</a:t>
            </a:r>
            <a:r>
              <a:rPr sz="950" b="1" i="1" spc="1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Branch NCDOT</a:t>
            </a:r>
            <a:endParaRPr sz="9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0080" y="2908554"/>
            <a:ext cx="2080260" cy="593725"/>
          </a:xfrm>
          <a:prstGeom prst="rect">
            <a:avLst/>
          </a:prstGeom>
          <a:solidFill>
            <a:srgbClr val="FFFF00"/>
          </a:solidFill>
          <a:ln w="15875">
            <a:solidFill>
              <a:srgbClr val="808080"/>
            </a:solidFill>
          </a:ln>
        </p:spPr>
        <p:txBody>
          <a:bodyPr vert="horz" wrap="square" lIns="0" tIns="73025" rIns="0" bIns="0" rtlCol="0">
            <a:spAutoFit/>
          </a:bodyPr>
          <a:lstStyle/>
          <a:p>
            <a:pPr marL="726440" marR="490220" indent="-98425">
              <a:lnSpc>
                <a:spcPts val="1100"/>
              </a:lnSpc>
              <a:spcBef>
                <a:spcPts val="575"/>
              </a:spcBef>
            </a:pPr>
            <a:r>
              <a:rPr sz="950" b="1" i="1" dirty="0">
                <a:latin typeface="Times New Roman"/>
                <a:cs typeface="Times New Roman"/>
              </a:rPr>
              <a:t>Steve</a:t>
            </a:r>
            <a:r>
              <a:rPr sz="950" b="1" i="1" spc="-45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Tripp,</a:t>
            </a:r>
            <a:r>
              <a:rPr sz="950" b="1" i="1" spc="-4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Mayor </a:t>
            </a:r>
            <a:r>
              <a:rPr sz="950" b="1" i="1" dirty="0">
                <a:latin typeface="Times New Roman"/>
                <a:cs typeface="Times New Roman"/>
              </a:rPr>
              <a:t>Town</a:t>
            </a:r>
            <a:r>
              <a:rPr sz="950" b="1" i="1" spc="-25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of</a:t>
            </a:r>
            <a:r>
              <a:rPr sz="950" b="1" i="1" spc="-2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Ayden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0080" y="4319778"/>
            <a:ext cx="2085339" cy="594360"/>
          </a:xfrm>
          <a:prstGeom prst="rect">
            <a:avLst/>
          </a:prstGeom>
          <a:solidFill>
            <a:srgbClr val="FFFF00"/>
          </a:solidFill>
          <a:ln w="15875">
            <a:solidFill>
              <a:srgbClr val="80808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583565" marR="490855" indent="-58419">
              <a:lnSpc>
                <a:spcPts val="1100"/>
              </a:lnSpc>
            </a:pPr>
            <a:r>
              <a:rPr sz="950" b="1" i="1" spc="-10" dirty="0">
                <a:latin typeface="Times New Roman"/>
                <a:cs typeface="Times New Roman"/>
              </a:rPr>
              <a:t>Richard</a:t>
            </a:r>
            <a:r>
              <a:rPr sz="950" b="1" i="1" spc="-20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Zeck,</a:t>
            </a:r>
            <a:r>
              <a:rPr sz="950" b="1" i="1" spc="-1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Mayor </a:t>
            </a:r>
            <a:r>
              <a:rPr sz="950" b="1" i="1" dirty="0">
                <a:latin typeface="Times New Roman"/>
                <a:cs typeface="Times New Roman"/>
              </a:rPr>
              <a:t>Village</a:t>
            </a:r>
            <a:r>
              <a:rPr sz="950" b="1" i="1" spc="-20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of</a:t>
            </a:r>
            <a:r>
              <a:rPr sz="950" b="1" i="1" spc="-20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Simpson</a:t>
            </a:r>
            <a:endParaRPr sz="95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31612" y="3512637"/>
            <a:ext cx="2012950" cy="53086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61594" rIns="0" bIns="0" rtlCol="0">
            <a:spAutoFit/>
          </a:bodyPr>
          <a:lstStyle/>
          <a:p>
            <a:pPr marL="560705" marR="565150" indent="-12700" algn="just">
              <a:lnSpc>
                <a:spcPts val="1110"/>
              </a:lnSpc>
              <a:spcBef>
                <a:spcPts val="484"/>
              </a:spcBef>
            </a:pPr>
            <a:r>
              <a:rPr sz="950" b="1" i="1" dirty="0">
                <a:latin typeface="Arial"/>
                <a:cs typeface="Arial"/>
              </a:rPr>
              <a:t>Matt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Livingston </a:t>
            </a:r>
            <a:r>
              <a:rPr sz="950" b="1" i="1" dirty="0">
                <a:latin typeface="Arial"/>
                <a:cs typeface="Arial"/>
              </a:rPr>
              <a:t>Town</a:t>
            </a:r>
            <a:r>
              <a:rPr sz="950" b="1" i="1" spc="-2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Manager </a:t>
            </a:r>
            <a:r>
              <a:rPr sz="950" b="1" i="1" dirty="0">
                <a:latin typeface="Arial"/>
                <a:cs typeface="Arial"/>
              </a:rPr>
              <a:t>Town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Ayden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38978" y="4120641"/>
            <a:ext cx="2012950" cy="500380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5405" marR="69850" indent="511809">
              <a:lnSpc>
                <a:spcPts val="1110"/>
              </a:lnSpc>
              <a:spcBef>
                <a:spcPts val="315"/>
              </a:spcBef>
            </a:pPr>
            <a:r>
              <a:rPr sz="950" b="1" i="1" dirty="0">
                <a:latin typeface="Arial"/>
                <a:cs typeface="Arial"/>
              </a:rPr>
              <a:t>Stephen</a:t>
            </a:r>
            <a:r>
              <a:rPr sz="950" b="1" i="1" spc="-4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Smith </a:t>
            </a:r>
            <a:r>
              <a:rPr sz="950" b="1" i="1" dirty="0">
                <a:latin typeface="Arial"/>
                <a:cs typeface="Arial"/>
              </a:rPr>
              <a:t>Community</a:t>
            </a:r>
            <a:r>
              <a:rPr sz="950" b="1" i="1" spc="-4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&amp;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Economic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Planner</a:t>
            </a:r>
            <a:endParaRPr sz="950">
              <a:latin typeface="Arial"/>
              <a:cs typeface="Arial"/>
            </a:endParaRPr>
          </a:p>
          <a:p>
            <a:pPr marL="566420">
              <a:lnSpc>
                <a:spcPts val="1080"/>
              </a:lnSpc>
            </a:pPr>
            <a:r>
              <a:rPr sz="950" b="1" i="1" dirty="0">
                <a:latin typeface="Arial"/>
                <a:cs typeface="Arial"/>
              </a:rPr>
              <a:t>Town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Ayden</a:t>
            </a:r>
            <a:endParaRPr sz="9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32882" y="4731765"/>
            <a:ext cx="2011680" cy="55816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637540" marR="608330" algn="ctr">
              <a:lnSpc>
                <a:spcPts val="1110"/>
              </a:lnSpc>
              <a:spcBef>
                <a:spcPts val="580"/>
              </a:spcBef>
            </a:pPr>
            <a:r>
              <a:rPr sz="950" b="1" i="1" dirty="0">
                <a:latin typeface="Arial"/>
                <a:cs typeface="Arial"/>
              </a:rPr>
              <a:t>Richard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spc="-20" dirty="0">
                <a:latin typeface="Arial"/>
                <a:cs typeface="Arial"/>
              </a:rPr>
              <a:t>Zeck </a:t>
            </a:r>
            <a:r>
              <a:rPr sz="950" b="1" i="1" spc="-10" dirty="0">
                <a:latin typeface="Arial"/>
                <a:cs typeface="Arial"/>
              </a:rPr>
              <a:t>Mayor</a:t>
            </a:r>
            <a:endParaRPr sz="950">
              <a:latin typeface="Arial"/>
              <a:cs typeface="Arial"/>
            </a:endParaRPr>
          </a:p>
          <a:p>
            <a:pPr marR="3810" algn="ctr">
              <a:lnSpc>
                <a:spcPts val="1080"/>
              </a:lnSpc>
            </a:pPr>
            <a:r>
              <a:rPr sz="950" b="1" i="1" dirty="0">
                <a:latin typeface="Arial"/>
                <a:cs typeface="Arial"/>
              </a:rPr>
              <a:t>Village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Simpson</a:t>
            </a:r>
            <a:endParaRPr sz="9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20583" y="6396228"/>
            <a:ext cx="2011680" cy="302006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algn="ctr">
              <a:lnSpc>
                <a:spcPts val="1125"/>
              </a:lnSpc>
              <a:spcBef>
                <a:spcPts val="155"/>
              </a:spcBef>
            </a:pPr>
            <a:r>
              <a:rPr sz="800" b="1" i="1" spc="-10" dirty="0">
                <a:latin typeface="Arial"/>
                <a:cs typeface="Arial"/>
              </a:rPr>
              <a:t>(</a:t>
            </a:r>
            <a:r>
              <a:rPr sz="800" b="1" i="1" spc="-10">
                <a:latin typeface="Arial"/>
                <a:cs typeface="Arial"/>
              </a:rPr>
              <a:t>non-voting)</a:t>
            </a:r>
            <a:r>
              <a:rPr lang="en-US" sz="800" b="1" i="1" spc="-10">
                <a:latin typeface="Arial"/>
                <a:cs typeface="Arial"/>
              </a:rPr>
              <a:t> </a:t>
            </a:r>
            <a:r>
              <a:rPr sz="950" b="1" i="1">
                <a:latin typeface="Arial"/>
                <a:cs typeface="Arial"/>
              </a:rPr>
              <a:t>Sam</a:t>
            </a:r>
            <a:r>
              <a:rPr sz="950" b="1" i="1" spc="-1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Singleton</a:t>
            </a:r>
            <a:endParaRPr sz="950">
              <a:latin typeface="Arial"/>
              <a:cs typeface="Arial"/>
            </a:endParaRPr>
          </a:p>
          <a:p>
            <a:pPr algn="ctr">
              <a:lnSpc>
                <a:spcPts val="1125"/>
              </a:lnSpc>
            </a:pPr>
            <a:r>
              <a:rPr sz="950" b="1" i="1" spc="-10" dirty="0">
                <a:latin typeface="Arial"/>
                <a:cs typeface="Arial"/>
              </a:rPr>
              <a:t>Mid-</a:t>
            </a:r>
            <a:r>
              <a:rPr sz="950" b="1" i="1" dirty="0">
                <a:latin typeface="Arial"/>
                <a:cs typeface="Arial"/>
              </a:rPr>
              <a:t>East </a:t>
            </a:r>
            <a:r>
              <a:rPr sz="950" b="1" i="1" spc="-25" dirty="0">
                <a:latin typeface="Arial"/>
                <a:cs typeface="Arial"/>
              </a:rPr>
              <a:t>RPO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0080" y="3613403"/>
            <a:ext cx="2085975" cy="594360"/>
          </a:xfrm>
          <a:prstGeom prst="rect">
            <a:avLst/>
          </a:prstGeom>
          <a:solidFill>
            <a:srgbClr val="FFFF00"/>
          </a:solidFill>
          <a:ln w="15875">
            <a:solidFill>
              <a:srgbClr val="808080"/>
            </a:solidFill>
          </a:ln>
        </p:spPr>
        <p:txBody>
          <a:bodyPr vert="horz" wrap="square" lIns="0" tIns="73025" rIns="0" bIns="0" rtlCol="0">
            <a:spAutoFit/>
          </a:bodyPr>
          <a:lstStyle/>
          <a:p>
            <a:pPr marL="542925" marR="542925" algn="ctr">
              <a:lnSpc>
                <a:spcPts val="1100"/>
              </a:lnSpc>
              <a:spcBef>
                <a:spcPts val="575"/>
              </a:spcBef>
            </a:pPr>
            <a:r>
              <a:rPr sz="950" b="1" i="1" dirty="0">
                <a:latin typeface="Times New Roman"/>
                <a:cs typeface="Times New Roman"/>
              </a:rPr>
              <a:t>Ricky</a:t>
            </a:r>
            <a:r>
              <a:rPr sz="950" b="1" i="1" spc="-35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Hines</a:t>
            </a:r>
            <a:r>
              <a:rPr sz="950" b="1" i="1" spc="-3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Mayor </a:t>
            </a:r>
            <a:r>
              <a:rPr sz="950" b="1" i="1" dirty="0">
                <a:latin typeface="Times New Roman"/>
                <a:cs typeface="Times New Roman"/>
              </a:rPr>
              <a:t>Town</a:t>
            </a:r>
            <a:r>
              <a:rPr sz="950" b="1" i="1" spc="-15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of</a:t>
            </a:r>
            <a:r>
              <a:rPr sz="950" b="1" i="1" spc="-20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Winterville</a:t>
            </a: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05"/>
              </a:spcBef>
            </a:pPr>
            <a:r>
              <a:rPr sz="1000" b="1" i="1" spc="-10" dirty="0">
                <a:latin typeface="Times New Roman"/>
                <a:cs typeface="Times New Roman"/>
              </a:rPr>
              <a:t>ALTERNATE</a:t>
            </a:r>
            <a:r>
              <a:rPr sz="950" b="1" i="1" spc="-10" dirty="0">
                <a:latin typeface="Times New Roman"/>
                <a:cs typeface="Times New Roman"/>
              </a:rPr>
              <a:t>:</a:t>
            </a:r>
            <a:r>
              <a:rPr sz="950" b="1" i="1" spc="5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Tony</a:t>
            </a:r>
            <a:r>
              <a:rPr sz="950" b="1" i="1" spc="10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Moore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52272" y="2205227"/>
            <a:ext cx="2084070" cy="594360"/>
          </a:xfrm>
          <a:prstGeom prst="rect">
            <a:avLst/>
          </a:prstGeom>
          <a:solidFill>
            <a:srgbClr val="FFFF00"/>
          </a:solidFill>
          <a:ln w="15875">
            <a:solidFill>
              <a:srgbClr val="80808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344170" marR="282575" indent="-635" algn="ctr">
              <a:lnSpc>
                <a:spcPts val="1100"/>
              </a:lnSpc>
              <a:spcBef>
                <a:spcPts val="275"/>
              </a:spcBef>
            </a:pPr>
            <a:r>
              <a:rPr sz="950" b="1" i="1" dirty="0">
                <a:latin typeface="Times New Roman"/>
                <a:cs typeface="Times New Roman"/>
              </a:rPr>
              <a:t>Melvin</a:t>
            </a:r>
            <a:r>
              <a:rPr sz="950" b="1" i="1" spc="-35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C.</a:t>
            </a:r>
            <a:r>
              <a:rPr sz="950" b="1" i="1" spc="-3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McLawhorn Commissioner</a:t>
            </a:r>
            <a:r>
              <a:rPr sz="950" b="1" i="1" spc="-5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Pitt</a:t>
            </a:r>
            <a:r>
              <a:rPr sz="950" b="1" i="1" spc="-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County ALTERNATE:</a:t>
            </a:r>
            <a:r>
              <a:rPr sz="950" b="1" i="1" spc="-20" dirty="0">
                <a:latin typeface="Times New Roman"/>
                <a:cs typeface="Times New Roman"/>
              </a:rPr>
              <a:t> </a:t>
            </a:r>
            <a:r>
              <a:rPr sz="950" b="1" i="1" dirty="0">
                <a:latin typeface="Times New Roman"/>
                <a:cs typeface="Times New Roman"/>
              </a:rPr>
              <a:t>Alex</a:t>
            </a:r>
            <a:r>
              <a:rPr sz="950" b="1" i="1" spc="-25" dirty="0">
                <a:latin typeface="Times New Roman"/>
                <a:cs typeface="Times New Roman"/>
              </a:rPr>
              <a:t> </a:t>
            </a:r>
            <a:r>
              <a:rPr sz="950" b="1" i="1" spc="-10" dirty="0">
                <a:latin typeface="Times New Roman"/>
                <a:cs typeface="Times New Roman"/>
              </a:rPr>
              <a:t>Albright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09154" y="5911596"/>
            <a:ext cx="2015489" cy="421005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 marR="221615" indent="-635" algn="ctr">
              <a:lnSpc>
                <a:spcPts val="1110"/>
              </a:lnSpc>
            </a:pPr>
            <a:r>
              <a:rPr sz="800" b="1" i="1" spc="-10" dirty="0">
                <a:latin typeface="Arial"/>
                <a:cs typeface="Arial"/>
              </a:rPr>
              <a:t>(non-voting)</a:t>
            </a:r>
            <a:r>
              <a:rPr lang="en-US" sz="800" b="1" i="1" spc="-1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Nick</a:t>
            </a:r>
            <a:r>
              <a:rPr sz="950" b="1" i="1" spc="-10" dirty="0">
                <a:latin typeface="Arial"/>
                <a:cs typeface="Arial"/>
              </a:rPr>
              <a:t> Morrison </a:t>
            </a:r>
            <a:r>
              <a:rPr sz="950" b="1" i="1" dirty="0">
                <a:latin typeface="Arial"/>
                <a:cs typeface="Arial"/>
              </a:rPr>
              <a:t>Integrated</a:t>
            </a:r>
            <a:r>
              <a:rPr sz="950" b="1" i="1" spc="-45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Mobility</a:t>
            </a:r>
            <a:r>
              <a:rPr sz="950" b="1" i="1" spc="-4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Division NCDOT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40046" y="2786753"/>
            <a:ext cx="2011680" cy="639278"/>
          </a:xfrm>
          <a:prstGeom prst="rect">
            <a:avLst/>
          </a:prstGeom>
          <a:solidFill>
            <a:srgbClr val="00FFFF"/>
          </a:solidFill>
          <a:ln w="22225">
            <a:solidFill>
              <a:srgbClr val="80808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499745" marR="396240" indent="-635" algn="ctr">
              <a:lnSpc>
                <a:spcPts val="1110"/>
              </a:lnSpc>
            </a:pPr>
            <a:r>
              <a:rPr lang="en-US" sz="950" b="1" i="1" dirty="0">
                <a:latin typeface="Arial"/>
                <a:cs typeface="Arial"/>
              </a:rPr>
              <a:t>VICE-CHAIR</a:t>
            </a:r>
          </a:p>
          <a:p>
            <a:pPr marL="499745" marR="396240" indent="-635" algn="ctr">
              <a:lnSpc>
                <a:spcPts val="1110"/>
              </a:lnSpc>
            </a:pPr>
            <a:r>
              <a:rPr sz="950" b="1" i="1" dirty="0">
                <a:latin typeface="Arial"/>
                <a:cs typeface="Arial"/>
              </a:rPr>
              <a:t>Bryan</a:t>
            </a:r>
            <a:r>
              <a:rPr sz="950" b="1" i="1" spc="-3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Jones </a:t>
            </a:r>
            <a:r>
              <a:rPr sz="950" b="1" i="1" dirty="0">
                <a:latin typeface="Arial"/>
                <a:cs typeface="Arial"/>
              </a:rPr>
              <a:t>Planning</a:t>
            </a:r>
            <a:r>
              <a:rPr sz="950" b="1" i="1" spc="-50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Director </a:t>
            </a:r>
            <a:r>
              <a:rPr sz="950" b="1" i="1" dirty="0">
                <a:latin typeface="Arial"/>
                <a:cs typeface="Arial"/>
              </a:rPr>
              <a:t>Town</a:t>
            </a:r>
            <a:r>
              <a:rPr sz="950" b="1" i="1" spc="-20" dirty="0">
                <a:latin typeface="Arial"/>
                <a:cs typeface="Arial"/>
              </a:rPr>
              <a:t> </a:t>
            </a:r>
            <a:r>
              <a:rPr sz="950" b="1" i="1" dirty="0">
                <a:latin typeface="Arial"/>
                <a:cs typeface="Arial"/>
              </a:rPr>
              <a:t>of</a:t>
            </a:r>
            <a:r>
              <a:rPr sz="950" b="1" i="1" spc="-15" dirty="0">
                <a:latin typeface="Arial"/>
                <a:cs typeface="Arial"/>
              </a:rPr>
              <a:t> </a:t>
            </a:r>
            <a:r>
              <a:rPr sz="950" b="1" i="1" spc="-10" dirty="0">
                <a:latin typeface="Arial"/>
                <a:cs typeface="Arial"/>
              </a:rPr>
              <a:t>Winterville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764104" y="7291273"/>
            <a:ext cx="3930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10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of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30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310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Office Theme</vt:lpstr>
      <vt:lpstr>Greenville Urban Area Metropolitan Planning Organization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Introduction_and_Federal_Requirements_for_PWP_FY23_V1.docx</dc:title>
  <dc:creator>EDeJesus</dc:creator>
  <cp:lastModifiedBy>Eliud De Jesus</cp:lastModifiedBy>
  <cp:revision>3</cp:revision>
  <dcterms:created xsi:type="dcterms:W3CDTF">2022-12-06T21:14:12Z</dcterms:created>
  <dcterms:modified xsi:type="dcterms:W3CDTF">2022-12-07T17:07:16Z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2022-12-06T00:00:00Z</vt:filetime>
  </property>
  <property fmtid="{D5CDD505-2E9C-101B-9397-08002B2CF9AE}" pid="5" name="Producer">
    <vt:lpwstr>Acrobat Distiller 21.0 (Windows)</vt:lpwstr>
  </property>
</Properties>
</file>